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272" r:id="rId9"/>
    <p:sldId id="273" r:id="rId10"/>
    <p:sldId id="274" r:id="rId11"/>
    <p:sldId id="275" r:id="rId12"/>
    <p:sldId id="260" r:id="rId13"/>
    <p:sldId id="276" r:id="rId14"/>
    <p:sldId id="277" r:id="rId15"/>
    <p:sldId id="278" r:id="rId16"/>
    <p:sldId id="261" r:id="rId17"/>
    <p:sldId id="266" r:id="rId18"/>
    <p:sldId id="279" r:id="rId19"/>
    <p:sldId id="271" r:id="rId20"/>
  </p:sldIdLst>
  <p:sldSz cx="18288000" cy="10287000"/>
  <p:notesSz cx="6858000" cy="9144000"/>
  <p:embeddedFontLst>
    <p:embeddedFont>
      <p:font typeface="Bahnschrift SemiLight Condensed" panose="020B0502040204020203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lin Gothic Demi Cond" panose="020B0706030402020204" pitchFamily="34" charset="0"/>
      <p:regular r:id="rId26"/>
    </p:embeddedFont>
    <p:embeddedFont>
      <p:font typeface="Impact" panose="020B0806030902050204" pitchFamily="34" charset="0"/>
      <p:regular r:id="rId27"/>
    </p:embeddedFont>
    <p:embeddedFont>
      <p:font typeface="Krabuler" panose="020B0604020202020204" charset="-5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jpeg"/><Relationship Id="rId3" Type="http://schemas.openxmlformats.org/officeDocument/2006/relationships/image" Target="../media/image21.svg"/><Relationship Id="rId7" Type="http://schemas.openxmlformats.org/officeDocument/2006/relationships/image" Target="../media/image64.svg"/><Relationship Id="rId12" Type="http://schemas.openxmlformats.org/officeDocument/2006/relationships/image" Target="../media/image19.svg"/><Relationship Id="rId2" Type="http://schemas.openxmlformats.org/officeDocument/2006/relationships/image" Target="../media/image20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8.png"/><Relationship Id="rId5" Type="http://schemas.openxmlformats.org/officeDocument/2006/relationships/image" Target="../media/image62.svg"/><Relationship Id="rId15" Type="http://schemas.openxmlformats.org/officeDocument/2006/relationships/image" Target="../media/image70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2.jpeg"/><Relationship Id="rId3" Type="http://schemas.openxmlformats.org/officeDocument/2006/relationships/image" Target="../media/image21.svg"/><Relationship Id="rId7" Type="http://schemas.openxmlformats.org/officeDocument/2006/relationships/image" Target="../media/image64.svg"/><Relationship Id="rId12" Type="http://schemas.openxmlformats.org/officeDocument/2006/relationships/image" Target="../media/image19.svg"/><Relationship Id="rId2" Type="http://schemas.openxmlformats.org/officeDocument/2006/relationships/image" Target="../media/image20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8.png"/><Relationship Id="rId5" Type="http://schemas.openxmlformats.org/officeDocument/2006/relationships/image" Target="../media/image62.svg"/><Relationship Id="rId15" Type="http://schemas.openxmlformats.org/officeDocument/2006/relationships/image" Target="../media/image74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6.jpeg"/><Relationship Id="rId3" Type="http://schemas.openxmlformats.org/officeDocument/2006/relationships/image" Target="../media/image21.svg"/><Relationship Id="rId7" Type="http://schemas.openxmlformats.org/officeDocument/2006/relationships/image" Target="../media/image64.svg"/><Relationship Id="rId12" Type="http://schemas.openxmlformats.org/officeDocument/2006/relationships/image" Target="../media/image19.svg"/><Relationship Id="rId2" Type="http://schemas.openxmlformats.org/officeDocument/2006/relationships/image" Target="../media/image20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8.png"/><Relationship Id="rId5" Type="http://schemas.openxmlformats.org/officeDocument/2006/relationships/image" Target="../media/image62.svg"/><Relationship Id="rId15" Type="http://schemas.openxmlformats.org/officeDocument/2006/relationships/image" Target="../media/image78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80.jpeg"/><Relationship Id="rId3" Type="http://schemas.openxmlformats.org/officeDocument/2006/relationships/image" Target="../media/image21.svg"/><Relationship Id="rId7" Type="http://schemas.openxmlformats.org/officeDocument/2006/relationships/image" Target="../media/image64.svg"/><Relationship Id="rId12" Type="http://schemas.openxmlformats.org/officeDocument/2006/relationships/image" Target="../media/image19.svg"/><Relationship Id="rId17" Type="http://schemas.openxmlformats.org/officeDocument/2006/relationships/image" Target="../media/image79.png"/><Relationship Id="rId2" Type="http://schemas.openxmlformats.org/officeDocument/2006/relationships/image" Target="../media/image20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8.png"/><Relationship Id="rId5" Type="http://schemas.openxmlformats.org/officeDocument/2006/relationships/image" Target="../media/image62.svg"/><Relationship Id="rId15" Type="http://schemas.openxmlformats.org/officeDocument/2006/relationships/image" Target="../media/image8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svg"/><Relationship Id="rId7" Type="http://schemas.openxmlformats.org/officeDocument/2006/relationships/image" Target="../media/image1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svg"/><Relationship Id="rId7" Type="http://schemas.openxmlformats.org/officeDocument/2006/relationships/image" Target="../media/image9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10.sv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8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sv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3.jpeg"/><Relationship Id="rId5" Type="http://schemas.openxmlformats.org/officeDocument/2006/relationships/image" Target="../media/image37.sv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163157" y="1602090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39047" y="3501554"/>
            <a:ext cx="2554800" cy="2944444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29000" y="2538511"/>
            <a:ext cx="1237560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8000" spc="343" dirty="0" err="1">
                <a:solidFill>
                  <a:srgbClr val="000000"/>
                </a:solidFill>
                <a:latin typeface="Impact" panose="020B0806030902050204" pitchFamily="34" charset="0"/>
                <a:ea typeface="Pompiere"/>
                <a:cs typeface="Pompiere"/>
                <a:sym typeface="Pompiere"/>
              </a:rPr>
              <a:t>Кинезиологические</a:t>
            </a:r>
            <a:r>
              <a:rPr lang="ru-RU" sz="8000" spc="343" dirty="0">
                <a:solidFill>
                  <a:srgbClr val="000000"/>
                </a:solidFill>
                <a:latin typeface="Impact" panose="020B0806030902050204" pitchFamily="34" charset="0"/>
                <a:ea typeface="Pompiere"/>
                <a:cs typeface="Pompiere"/>
                <a:sym typeface="Pompiere"/>
              </a:rPr>
              <a:t> упражнения</a:t>
            </a:r>
            <a:endParaRPr lang="en-US" sz="8000" spc="343" dirty="0">
              <a:solidFill>
                <a:srgbClr val="000000"/>
              </a:solidFill>
              <a:latin typeface="Impact" panose="020B0806030902050204" pitchFamily="34" charset="0"/>
              <a:ea typeface="Pompiere"/>
              <a:cs typeface="Pompiere"/>
              <a:sym typeface="Pompier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34000" y="6362700"/>
            <a:ext cx="1155227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spc="189" dirty="0">
                <a:solidFill>
                  <a:srgbClr val="000000"/>
                </a:solidFill>
                <a:latin typeface="Franklin Gothic Demi Cond" panose="020B0706030402020204" pitchFamily="34" charset="0"/>
                <a:ea typeface="Pompiere"/>
                <a:cs typeface="Pompiere"/>
                <a:sym typeface="Pompiere"/>
              </a:rPr>
              <a:t>Как одна из технологий </a:t>
            </a:r>
            <a:r>
              <a:rPr lang="ru-RU" sz="4800" spc="189" dirty="0" err="1">
                <a:solidFill>
                  <a:srgbClr val="000000"/>
                </a:solidFill>
                <a:latin typeface="Franklin Gothic Demi Cond" panose="020B0706030402020204" pitchFamily="34" charset="0"/>
                <a:ea typeface="Pompiere"/>
                <a:cs typeface="Pompiere"/>
                <a:sym typeface="Pompiere"/>
              </a:rPr>
              <a:t>здоровьесбережения</a:t>
            </a:r>
            <a:r>
              <a:rPr lang="ru-RU" sz="4800" spc="189" dirty="0">
                <a:solidFill>
                  <a:srgbClr val="000000"/>
                </a:solidFill>
                <a:latin typeface="Franklin Gothic Demi Cond" panose="020B0706030402020204" pitchFamily="34" charset="0"/>
                <a:ea typeface="Pompiere"/>
                <a:cs typeface="Pompiere"/>
                <a:sym typeface="Pompiere"/>
              </a:rPr>
              <a:t> дошкольников с ОВЗ</a:t>
            </a:r>
            <a:endParaRPr lang="en-US" sz="4800" spc="189" dirty="0">
              <a:solidFill>
                <a:srgbClr val="000000"/>
              </a:solidFill>
              <a:latin typeface="Franklin Gothic Demi Cond" panose="020B0706030402020204" pitchFamily="34" charset="0"/>
              <a:ea typeface="Pompiere"/>
              <a:cs typeface="Pompiere"/>
              <a:sym typeface="Pompiere"/>
            </a:endParaRPr>
          </a:p>
        </p:txBody>
      </p:sp>
      <p:sp>
        <p:nvSpPr>
          <p:cNvPr id="8" name="Freeform 8"/>
          <p:cNvSpPr/>
          <p:nvPr/>
        </p:nvSpPr>
        <p:spPr>
          <a:xfrm rot="11494832" flipV="1">
            <a:off x="11034419" y="2612366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7428268" y="7582189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065095" y="670646"/>
            <a:ext cx="8051655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60"/>
              </a:lnSpc>
              <a:spcBef>
                <a:spcPct val="0"/>
              </a:spcBef>
            </a:pPr>
            <a:r>
              <a:rPr lang="ru-RU" sz="3300" dirty="0">
                <a:solidFill>
                  <a:srgbClr val="000000"/>
                </a:solidFill>
                <a:latin typeface="Franklin Gothic Demi Cond" panose="020B0706030402020204" pitchFamily="34" charset="0"/>
                <a:ea typeface="Handy Casual"/>
                <a:cs typeface="Handy Casual"/>
                <a:sym typeface="Handy Casual"/>
              </a:rPr>
              <a:t>МБДОУ «Детский сад №368 </a:t>
            </a:r>
            <a:r>
              <a:rPr lang="ru-RU" sz="3300" dirty="0" err="1">
                <a:solidFill>
                  <a:srgbClr val="000000"/>
                </a:solidFill>
                <a:latin typeface="Franklin Gothic Demi Cond" panose="020B0706030402020204" pitchFamily="34" charset="0"/>
                <a:ea typeface="Handy Casual"/>
                <a:cs typeface="Handy Casual"/>
                <a:sym typeface="Handy Casual"/>
              </a:rPr>
              <a:t>г.Челябинска</a:t>
            </a:r>
            <a:r>
              <a:rPr lang="ru-RU" sz="3300" dirty="0">
                <a:solidFill>
                  <a:srgbClr val="000000"/>
                </a:solidFill>
                <a:latin typeface="Franklin Gothic Demi Cond" panose="020B0706030402020204" pitchFamily="34" charset="0"/>
                <a:ea typeface="Handy Casual"/>
                <a:cs typeface="Handy Casual"/>
                <a:sym typeface="Handy Casual"/>
              </a:rPr>
              <a:t>»</a:t>
            </a:r>
            <a:endParaRPr lang="en-US" sz="3300" dirty="0">
              <a:solidFill>
                <a:srgbClr val="000000"/>
              </a:solidFill>
              <a:latin typeface="Franklin Gothic Demi Cond" panose="020B0706030402020204" pitchFamily="34" charset="0"/>
              <a:ea typeface="Handy Casual"/>
              <a:cs typeface="Handy Casual"/>
              <a:sym typeface="Handy Casu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89B00D-C17B-4856-A7F1-069B82A517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5" y="4979698"/>
            <a:ext cx="4114800" cy="4593265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9296400" y="8724900"/>
            <a:ext cx="805165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60"/>
              </a:lnSpc>
              <a:spcBef>
                <a:spcPct val="0"/>
              </a:spcBef>
            </a:pPr>
            <a:r>
              <a:rPr lang="ru-RU" sz="3300" dirty="0">
                <a:solidFill>
                  <a:srgbClr val="000000"/>
                </a:solidFill>
                <a:latin typeface="Franklin Gothic Demi Cond" panose="020B0706030402020204" pitchFamily="34" charset="0"/>
                <a:ea typeface="Handy Casual"/>
                <a:cs typeface="Handy Casual"/>
                <a:sym typeface="Handy Casual"/>
              </a:rPr>
              <a:t>Учитель-дефектолог  Максакова В.В.</a:t>
            </a:r>
          </a:p>
          <a:p>
            <a:pPr algn="r">
              <a:lnSpc>
                <a:spcPts val="3960"/>
              </a:lnSpc>
              <a:spcBef>
                <a:spcPct val="0"/>
              </a:spcBef>
            </a:pPr>
            <a:r>
              <a:rPr lang="ru-RU" sz="3300" dirty="0">
                <a:solidFill>
                  <a:srgbClr val="000000"/>
                </a:solidFill>
                <a:latin typeface="Franklin Gothic Demi Cond" panose="020B0706030402020204" pitchFamily="34" charset="0"/>
                <a:ea typeface="Handy Casual"/>
                <a:cs typeface="Handy Casual"/>
                <a:sym typeface="Handy Casual"/>
              </a:rPr>
              <a:t>Учитель-логопед  Медведева Н.А.</a:t>
            </a:r>
            <a:endParaRPr lang="en-US" sz="3300" dirty="0">
              <a:solidFill>
                <a:srgbClr val="000000"/>
              </a:solidFill>
              <a:latin typeface="Franklin Gothic Demi Cond" panose="020B0706030402020204" pitchFamily="34" charset="0"/>
              <a:ea typeface="Handy Casual"/>
              <a:cs typeface="Handy Casual"/>
              <a:sym typeface="Handy Casu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63877" y="1903084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8" name="Freeform 18"/>
          <p:cNvSpPr/>
          <p:nvPr/>
        </p:nvSpPr>
        <p:spPr>
          <a:xfrm rot="-1568932">
            <a:off x="11437677" y="7714166"/>
            <a:ext cx="1144336" cy="1640625"/>
          </a:xfrm>
          <a:custGeom>
            <a:avLst/>
            <a:gdLst/>
            <a:ahLst/>
            <a:cxnLst/>
            <a:rect l="l" t="t" r="r" b="b"/>
            <a:pathLst>
              <a:path w="1144336" h="1640625">
                <a:moveTo>
                  <a:pt x="0" y="0"/>
                </a:moveTo>
                <a:lnTo>
                  <a:pt x="1144337" y="0"/>
                </a:lnTo>
                <a:lnTo>
                  <a:pt x="1144337" y="1640626"/>
                </a:lnTo>
                <a:lnTo>
                  <a:pt x="0" y="16406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27046">
            <a:off x="16282896" y="91601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6218C63-1A28-449D-BFFC-68FA6A6952F0}"/>
              </a:ext>
            </a:extLst>
          </p:cNvPr>
          <p:cNvSpPr/>
          <p:nvPr/>
        </p:nvSpPr>
        <p:spPr>
          <a:xfrm>
            <a:off x="9524775" y="1605629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86F96E1-1438-4C26-ABC8-D48E30D49DD6}"/>
              </a:ext>
            </a:extLst>
          </p:cNvPr>
          <p:cNvSpPr txBox="1"/>
          <p:nvPr/>
        </p:nvSpPr>
        <p:spPr>
          <a:xfrm>
            <a:off x="3733800" y="611412"/>
            <a:ext cx="11049000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Упражнения на мелкую моторику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5B196F6-24C1-48DB-A780-59BBE3B6A2E3}"/>
              </a:ext>
            </a:extLst>
          </p:cNvPr>
          <p:cNvSpPr txBox="1"/>
          <p:nvPr/>
        </p:nvSpPr>
        <p:spPr>
          <a:xfrm rot="-466770">
            <a:off x="2860178" y="2221540"/>
            <a:ext cx="4768296" cy="92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Колечки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 rot="-466770">
            <a:off x="10544932" y="1961309"/>
            <a:ext cx="4768296" cy="94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Составь фразу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9A050-6CAA-430E-BA6F-92F5CBC95F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4296" b="23087"/>
          <a:stretch/>
        </p:blipFill>
        <p:spPr>
          <a:xfrm rot="21182268">
            <a:off x="2171569" y="4110423"/>
            <a:ext cx="4855075" cy="42039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48CAAE-BCC3-460E-AB8A-6A2556FE0B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b="18500"/>
          <a:stretch/>
        </p:blipFill>
        <p:spPr>
          <a:xfrm rot="21149115">
            <a:off x="10731726" y="3653399"/>
            <a:ext cx="4976443" cy="44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1418" y="1677549"/>
            <a:ext cx="7788543" cy="8609451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8" name="Freeform 18"/>
          <p:cNvSpPr/>
          <p:nvPr/>
        </p:nvSpPr>
        <p:spPr>
          <a:xfrm rot="-1568932">
            <a:off x="11437677" y="7714166"/>
            <a:ext cx="1144336" cy="1640625"/>
          </a:xfrm>
          <a:custGeom>
            <a:avLst/>
            <a:gdLst/>
            <a:ahLst/>
            <a:cxnLst/>
            <a:rect l="l" t="t" r="r" b="b"/>
            <a:pathLst>
              <a:path w="1144336" h="1640625">
                <a:moveTo>
                  <a:pt x="0" y="0"/>
                </a:moveTo>
                <a:lnTo>
                  <a:pt x="1144337" y="0"/>
                </a:lnTo>
                <a:lnTo>
                  <a:pt x="1144337" y="1640626"/>
                </a:lnTo>
                <a:lnTo>
                  <a:pt x="0" y="16406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27046">
            <a:off x="16282896" y="91601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6218C63-1A28-449D-BFFC-68FA6A6952F0}"/>
              </a:ext>
            </a:extLst>
          </p:cNvPr>
          <p:cNvSpPr/>
          <p:nvPr/>
        </p:nvSpPr>
        <p:spPr>
          <a:xfrm>
            <a:off x="9491815" y="1400801"/>
            <a:ext cx="7804767" cy="8609451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86F96E1-1438-4C26-ABC8-D48E30D49DD6}"/>
              </a:ext>
            </a:extLst>
          </p:cNvPr>
          <p:cNvSpPr txBox="1"/>
          <p:nvPr/>
        </p:nvSpPr>
        <p:spPr>
          <a:xfrm>
            <a:off x="3733800" y="611412"/>
            <a:ext cx="11049000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Упражнения для активации мозга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5B196F6-24C1-48DB-A780-59BBE3B6A2E3}"/>
              </a:ext>
            </a:extLst>
          </p:cNvPr>
          <p:cNvSpPr txBox="1"/>
          <p:nvPr/>
        </p:nvSpPr>
        <p:spPr>
          <a:xfrm rot="-466770">
            <a:off x="1557216" y="2090788"/>
            <a:ext cx="6411757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Рисование на спине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 rot="-466770">
            <a:off x="11933489" y="1719181"/>
            <a:ext cx="4768296" cy="94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Ручеёк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2AF32-603D-4FE8-BC13-26EDF97EA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2892" r="-442" b="20441"/>
          <a:stretch/>
        </p:blipFill>
        <p:spPr>
          <a:xfrm rot="21084666">
            <a:off x="2600074" y="4136383"/>
            <a:ext cx="4732998" cy="42071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677F38-D646-466A-BBCC-FEDAF477CC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5628"/>
          <a:stretch/>
        </p:blipFill>
        <p:spPr>
          <a:xfrm rot="21174301">
            <a:off x="10620659" y="3777331"/>
            <a:ext cx="5596773" cy="40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3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2289" flipH="1">
            <a:off x="12045243" y="-366570"/>
            <a:ext cx="6437527" cy="5733939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40420" y="699535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689513" y="8139024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20734" b="-4225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294223" y="1090296"/>
            <a:ext cx="780070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ru-RU" sz="5760" spc="-3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Дидактический материал</a:t>
            </a:r>
            <a:endParaRPr lang="en-US" sz="5760" spc="-3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6517298" y="6905902"/>
            <a:ext cx="1101606" cy="1060306"/>
            <a:chOff x="30480" y="591820"/>
            <a:chExt cx="12736830" cy="122593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t="-17871" b="-1787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6376510" y="2333951"/>
            <a:ext cx="1077578" cy="1077578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-19656" r="-19656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4087408">
            <a:off x="1357199" y="8385188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EB6376-DDA0-46D8-8151-4C55CF55DC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8" y="3187563"/>
            <a:ext cx="5029200" cy="37719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2021E3D-C7DA-4F66-B3FD-6DED8F51C8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46" y="3883740"/>
            <a:ext cx="5083760" cy="381282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52145B1-CB0E-4617-AAC8-A19BDA56D7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664" y="2540499"/>
            <a:ext cx="5349691" cy="4012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6A2FA7-E14B-4597-BF73-417D441EC73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1770516">
            <a:off x="7253639" y="1989744"/>
            <a:ext cx="1853345" cy="1926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D37FA-CB68-48FC-B668-DE5C99AC95A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933363" y="6795732"/>
            <a:ext cx="1853345" cy="19265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2289" flipH="1">
            <a:off x="11985889" y="-80237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40420" y="699535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689513" y="8229451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20734" b="-4225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294223" y="1090296"/>
            <a:ext cx="780070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ru-RU" sz="5760" spc="-3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Дидактический материал</a:t>
            </a:r>
            <a:endParaRPr lang="en-US" sz="5760" spc="-3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6095094" y="7662846"/>
            <a:ext cx="1101606" cy="1060306"/>
            <a:chOff x="30480" y="591820"/>
            <a:chExt cx="12736830" cy="122593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t="-17871" b="-1787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6940621" y="2635239"/>
            <a:ext cx="1077578" cy="1077578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-19656" r="-19656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4087408">
            <a:off x="1256281" y="846288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A727EB-3428-414C-A40E-6322AAD915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0" y="3139865"/>
            <a:ext cx="5587387" cy="41905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A9FE4-62CE-42DA-9E72-85156FEEB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714" y="2707976"/>
            <a:ext cx="5659733" cy="4244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6FBEA1-A3A6-444E-ADB5-DB74984E8FE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/>
        </p:blipFill>
        <p:spPr>
          <a:xfrm>
            <a:off x="6972717" y="4390767"/>
            <a:ext cx="4076049" cy="48300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666A0-A1FF-4977-8741-DB717C5B20F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2165896">
            <a:off x="7780192" y="2319029"/>
            <a:ext cx="1847248" cy="1926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5D953-BD78-45C5-9AC0-EFEE1EBC170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590360" y="7559533"/>
            <a:ext cx="18472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6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2289" flipH="1">
            <a:off x="11985889" y="-80237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40420" y="699535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856248" y="7620832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20734" b="-4225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294223" y="1090296"/>
            <a:ext cx="780070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ru-RU" sz="5760" spc="-3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Дидактический материал</a:t>
            </a:r>
            <a:endParaRPr lang="en-US" sz="5760" spc="-3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6517298" y="6905902"/>
            <a:ext cx="1101606" cy="1060306"/>
            <a:chOff x="30480" y="591820"/>
            <a:chExt cx="12736830" cy="122593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t="-17871" b="-1787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7005319" y="2355331"/>
            <a:ext cx="1077578" cy="1077578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-19656" r="-19656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4087408">
            <a:off x="1382960" y="7863620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7DB029-FFB2-43C0-81AC-D69D26F45D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7114" y="1796813"/>
            <a:ext cx="4047564" cy="53967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47A94F-1D84-44F7-B852-E4B1530B56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45" y="4118807"/>
            <a:ext cx="5387752" cy="4040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908E93-3488-4264-B229-C286FB378E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2264" y="1503262"/>
            <a:ext cx="4155602" cy="5540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C1334-B92B-47B8-988E-A8025D279CD1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2317334">
            <a:off x="7780621" y="1985642"/>
            <a:ext cx="1853345" cy="1926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1453A-40A1-44AA-BA72-8AD3732ED50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710710" y="6735327"/>
            <a:ext cx="18533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2289" flipH="1">
            <a:off x="11985889" y="-80237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40420" y="699535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422450" y="8151171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t="-20734" b="-4225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294223" y="1090296"/>
            <a:ext cx="780070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ru-RU" sz="5760" spc="-3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Дидактический материал</a:t>
            </a:r>
            <a:endParaRPr lang="en-US" sz="5760" spc="-3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647893" y="7428722"/>
            <a:ext cx="1101606" cy="1060306"/>
            <a:chOff x="30480" y="591820"/>
            <a:chExt cx="12736830" cy="122593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t="-17871" b="-1787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6592553" y="2275702"/>
            <a:ext cx="1077578" cy="1077578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-19656" r="-19656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4087408">
            <a:off x="916275" y="824039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F960E4-E1F8-402A-B928-BB843954BE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" y="2135829"/>
            <a:ext cx="3923445" cy="52312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2E0C01-0A0E-4CF2-BE6F-F883D24B52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87" y="4113500"/>
            <a:ext cx="3913864" cy="52184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DA382F-BAE8-42A0-9B2C-84659E2EB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/>
          <a:stretch/>
        </p:blipFill>
        <p:spPr>
          <a:xfrm>
            <a:off x="9281333" y="2921439"/>
            <a:ext cx="4630134" cy="40935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452C53-238E-4A32-AC56-20661A372E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749" y="1808441"/>
            <a:ext cx="3740900" cy="63195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31F2D-E3BF-4B9A-A326-162BA1BCF805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66874" y="2079403"/>
            <a:ext cx="1853345" cy="1926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D7860F-D8C1-41FB-86C8-950BB43E44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33248" y="7367089"/>
            <a:ext cx="18533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5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5931" y="808498"/>
            <a:ext cx="9922351" cy="8991600"/>
          </a:xfrm>
          <a:custGeom>
            <a:avLst/>
            <a:gdLst/>
            <a:ahLst/>
            <a:cxnLst/>
            <a:rect l="l" t="t" r="r" b="b"/>
            <a:pathLst>
              <a:path w="6003579" h="7573322">
                <a:moveTo>
                  <a:pt x="0" y="0"/>
                </a:moveTo>
                <a:lnTo>
                  <a:pt x="6003579" y="0"/>
                </a:lnTo>
                <a:lnTo>
                  <a:pt x="6003579" y="7573322"/>
                </a:lnTo>
                <a:lnTo>
                  <a:pt x="0" y="757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9750" y="3527467"/>
            <a:ext cx="554854" cy="554854"/>
            <a:chOff x="0" y="0"/>
            <a:chExt cx="739806" cy="7398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3329" y="-14828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4565" y="4325072"/>
            <a:ext cx="554854" cy="562950"/>
            <a:chOff x="0" y="-10795"/>
            <a:chExt cx="739806" cy="75060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7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3329" y="-10795"/>
              <a:ext cx="520060" cy="6728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03404" y="5338339"/>
            <a:ext cx="554854" cy="554854"/>
            <a:chOff x="0" y="0"/>
            <a:chExt cx="739806" cy="73980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7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3329" y="-18862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37191" y="6319652"/>
            <a:ext cx="554854" cy="559070"/>
            <a:chOff x="0" y="0"/>
            <a:chExt cx="739806" cy="74542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39806" cy="745426"/>
              <a:chOff x="0" y="0"/>
              <a:chExt cx="812800" cy="8189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8975">
                    <a:moveTo>
                      <a:pt x="406400" y="0"/>
                    </a:moveTo>
                    <a:cubicBezTo>
                      <a:pt x="181951" y="0"/>
                      <a:pt x="0" y="183334"/>
                      <a:pt x="0" y="409487"/>
                    </a:cubicBezTo>
                    <a:cubicBezTo>
                      <a:pt x="0" y="635641"/>
                      <a:pt x="181951" y="818975"/>
                      <a:pt x="406400" y="818975"/>
                    </a:cubicBezTo>
                    <a:cubicBezTo>
                      <a:pt x="630849" y="818975"/>
                      <a:pt x="812800" y="635641"/>
                      <a:pt x="812800" y="409487"/>
                    </a:cubicBezTo>
                    <a:cubicBezTo>
                      <a:pt x="812800" y="18333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7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579"/>
                <a:ext cx="660400" cy="741617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3329" y="22307"/>
              <a:ext cx="513149" cy="708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4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37191" y="7124991"/>
            <a:ext cx="554854" cy="554854"/>
            <a:chOff x="0" y="0"/>
            <a:chExt cx="739806" cy="73980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7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3329" y="-18862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5</a:t>
              </a:r>
            </a:p>
          </p:txBody>
        </p:sp>
      </p:grpSp>
      <p:sp>
        <p:nvSpPr>
          <p:cNvPr id="34" name="Freeform 34"/>
          <p:cNvSpPr/>
          <p:nvPr/>
        </p:nvSpPr>
        <p:spPr>
          <a:xfrm rot="-1568932">
            <a:off x="-30836" y="8050291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5027046">
            <a:off x="16502236" y="496365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8" y="0"/>
                </a:lnTo>
                <a:lnTo>
                  <a:pt x="1514128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8878474" flipV="1">
            <a:off x="14462783" y="8607260"/>
            <a:ext cx="4427299" cy="1110849"/>
          </a:xfrm>
          <a:custGeom>
            <a:avLst/>
            <a:gdLst/>
            <a:ahLst/>
            <a:cxnLst/>
            <a:rect l="l" t="t" r="r" b="b"/>
            <a:pathLst>
              <a:path w="4427299" h="1110849">
                <a:moveTo>
                  <a:pt x="0" y="1110850"/>
                </a:moveTo>
                <a:lnTo>
                  <a:pt x="4427299" y="1110850"/>
                </a:lnTo>
                <a:lnTo>
                  <a:pt x="4427299" y="0"/>
                </a:lnTo>
                <a:lnTo>
                  <a:pt x="0" y="0"/>
                </a:lnTo>
                <a:lnTo>
                  <a:pt x="0" y="111085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2452583" y="2285802"/>
            <a:ext cx="5167417" cy="813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ru-RU" sz="5099" dirty="0" err="1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Кинезио+нейро</a:t>
            </a:r>
            <a:r>
              <a:rPr lang="ru-RU" sz="50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:</a:t>
            </a:r>
            <a:endParaRPr lang="en-US" sz="509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529779" y="3816158"/>
            <a:ext cx="7681021" cy="266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Развитие моторных навыков</a:t>
            </a:r>
            <a:r>
              <a:rPr lang="en-US" sz="13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71686" y="4486352"/>
            <a:ext cx="88059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Улучшение концентрации внимания и</a:t>
            </a:r>
          </a:p>
          <a:p>
            <a:pPr algn="l">
              <a:lnSpc>
                <a:spcPts val="1482"/>
              </a:lnSpc>
            </a:pPr>
            <a:endParaRPr lang="ru-RU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 памяти</a:t>
            </a:r>
            <a:endParaRPr lang="en-US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500732" y="5550485"/>
            <a:ext cx="8407599" cy="650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Снижение гиперактивности и</a:t>
            </a:r>
          </a:p>
          <a:p>
            <a:pPr algn="l">
              <a:lnSpc>
                <a:spcPts val="1482"/>
              </a:lnSpc>
            </a:pPr>
            <a:endParaRPr lang="ru-RU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 импульсивности</a:t>
            </a:r>
            <a:endParaRPr lang="en-US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529779" y="6629184"/>
            <a:ext cx="6461821" cy="266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Развитие речи и мышления</a:t>
            </a:r>
            <a:endParaRPr lang="en-US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471686" y="7350314"/>
            <a:ext cx="8378552" cy="650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Формирование и развитие</a:t>
            </a:r>
          </a:p>
          <a:p>
            <a:pPr algn="l">
              <a:lnSpc>
                <a:spcPts val="1482"/>
              </a:lnSpc>
            </a:pPr>
            <a:endParaRPr lang="ru-RU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algn="l">
              <a:lnSpc>
                <a:spcPts val="1482"/>
              </a:lnSpc>
            </a:pPr>
            <a:r>
              <a:rPr lang="ru-RU" sz="36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саморегуляции</a:t>
            </a:r>
            <a:endParaRPr lang="en-US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grpSp>
        <p:nvGrpSpPr>
          <p:cNvPr id="47" name="Group 23">
            <a:extLst>
              <a:ext uri="{FF2B5EF4-FFF2-40B4-BE49-F238E27FC236}">
                <a16:creationId xmlns:a16="http://schemas.microsoft.com/office/drawing/2014/main" id="{F0FC946F-AF04-4621-B79C-A3624D4D71E7}"/>
              </a:ext>
            </a:extLst>
          </p:cNvPr>
          <p:cNvGrpSpPr/>
          <p:nvPr/>
        </p:nvGrpSpPr>
        <p:grpSpPr>
          <a:xfrm>
            <a:off x="1803404" y="8251872"/>
            <a:ext cx="554854" cy="569000"/>
            <a:chOff x="0" y="-18861"/>
            <a:chExt cx="739806" cy="758667"/>
          </a:xfrm>
        </p:grpSpPr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id="{EC4EC5B9-B070-4F91-9EE8-18849DC23039}"/>
                </a:ext>
              </a:extLst>
            </p:cNvPr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E52ABE38-9E02-4172-8016-71A4B00778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EF7"/>
              </a:solidFill>
            </p:spPr>
          </p:sp>
          <p:sp>
            <p:nvSpPr>
              <p:cNvPr id="51" name="TextBox 26">
                <a:extLst>
                  <a:ext uri="{FF2B5EF4-FFF2-40B4-BE49-F238E27FC236}">
                    <a16:creationId xmlns:a16="http://schemas.microsoft.com/office/drawing/2014/main" id="{DBD611AE-AC86-4173-8E49-57349282B259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49" name="TextBox 27">
              <a:extLst>
                <a:ext uri="{FF2B5EF4-FFF2-40B4-BE49-F238E27FC236}">
                  <a16:creationId xmlns:a16="http://schemas.microsoft.com/office/drawing/2014/main" id="{996592FB-76FF-490E-9102-9E887ED2F4A2}"/>
                </a:ext>
              </a:extLst>
            </p:cNvPr>
            <p:cNvSpPr txBox="1"/>
            <p:nvPr/>
          </p:nvSpPr>
          <p:spPr>
            <a:xfrm>
              <a:off x="113329" y="-18861"/>
              <a:ext cx="513148" cy="67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ru-RU" sz="3176" spc="63" dirty="0">
                  <a:solidFill>
                    <a:srgbClr val="231F20"/>
                  </a:solidFill>
                  <a:latin typeface="Krabuler"/>
                  <a:ea typeface="Krabuler"/>
                  <a:cs typeface="Krabuler"/>
                  <a:sym typeface="Krabuler"/>
                </a:rPr>
                <a:t>6</a:t>
              </a:r>
              <a:endParaRPr lang="en-US" sz="3176" spc="63" dirty="0">
                <a:solidFill>
                  <a:srgbClr val="231F20"/>
                </a:solidFill>
                <a:latin typeface="Krabuler"/>
                <a:ea typeface="Krabuler"/>
                <a:cs typeface="Krabuler"/>
                <a:sym typeface="Krabuler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7680115-A453-4D69-BF92-32B6D0CA374C}"/>
              </a:ext>
            </a:extLst>
          </p:cNvPr>
          <p:cNvSpPr txBox="1"/>
          <p:nvPr/>
        </p:nvSpPr>
        <p:spPr>
          <a:xfrm>
            <a:off x="2338124" y="8419467"/>
            <a:ext cx="901567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Улучшение общего эмоционального</a:t>
            </a:r>
          </a:p>
          <a:p>
            <a:pPr algn="l">
              <a:lnSpc>
                <a:spcPts val="1482"/>
              </a:lnSpc>
            </a:pPr>
            <a:endParaRPr lang="ru-RU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algn="l">
              <a:lnSpc>
                <a:spcPts val="1482"/>
              </a:lnSpc>
            </a:pPr>
            <a:r>
              <a:rPr lang="ru-RU" sz="3600" b="1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 состояния детей</a:t>
            </a:r>
            <a:endParaRPr lang="en-US" sz="3600" b="1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BCA8D09-83F5-4321-A293-0E08174BE9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358" y="2531510"/>
            <a:ext cx="4565451" cy="50963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1480470"/>
            <a:ext cx="9489114" cy="8806530"/>
            <a:chOff x="2228101" y="2040433"/>
            <a:chExt cx="12630522" cy="13359207"/>
          </a:xfrm>
        </p:grpSpPr>
        <p:sp>
          <p:nvSpPr>
            <p:cNvPr id="3" name="Freeform 3"/>
            <p:cNvSpPr/>
            <p:nvPr/>
          </p:nvSpPr>
          <p:spPr>
            <a:xfrm rot="17720861">
              <a:off x="1863758" y="2404776"/>
              <a:ext cx="13359207" cy="12630522"/>
            </a:xfrm>
            <a:custGeom>
              <a:avLst/>
              <a:gdLst/>
              <a:ahLst/>
              <a:cxnLst/>
              <a:rect l="l" t="t" r="r" b="b"/>
              <a:pathLst>
                <a:path w="13359206" h="12630522">
                  <a:moveTo>
                    <a:pt x="0" y="0"/>
                  </a:moveTo>
                  <a:lnTo>
                    <a:pt x="13359206" y="0"/>
                  </a:lnTo>
                  <a:lnTo>
                    <a:pt x="13359206" y="12630522"/>
                  </a:lnTo>
                  <a:lnTo>
                    <a:pt x="0" y="1263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 rot="-813416">
              <a:off x="7576549" y="3564009"/>
              <a:ext cx="2163750" cy="10535598"/>
              <a:chOff x="0" y="0"/>
              <a:chExt cx="427407" cy="20811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7407" cy="2081106"/>
              </a:xfrm>
              <a:custGeom>
                <a:avLst/>
                <a:gdLst/>
                <a:ahLst/>
                <a:cxnLst/>
                <a:rect l="l" t="t" r="r" b="b"/>
                <a:pathLst>
                  <a:path w="427407" h="2081106">
                    <a:moveTo>
                      <a:pt x="0" y="0"/>
                    </a:moveTo>
                    <a:lnTo>
                      <a:pt x="427407" y="0"/>
                    </a:lnTo>
                    <a:lnTo>
                      <a:pt x="427407" y="2081106"/>
                    </a:lnTo>
                    <a:lnTo>
                      <a:pt x="0" y="2081106"/>
                    </a:lnTo>
                    <a:close/>
                  </a:path>
                </a:pathLst>
              </a:custGeom>
              <a:solidFill>
                <a:srgbClr val="A4B9F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427407" cy="2109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2252419" y="2083344"/>
            <a:ext cx="4194128" cy="57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5" lvl="1"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36636" y="2852269"/>
            <a:ext cx="384606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</a:pPr>
            <a:endParaRPr lang="en-US" sz="239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53000" y="876300"/>
            <a:ext cx="906566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15" lvl="1" algn="ctr">
              <a:lnSpc>
                <a:spcPts val="5039"/>
              </a:lnSpc>
            </a:pPr>
            <a:r>
              <a:rPr lang="ru-RU" sz="48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Наше участие в </a:t>
            </a:r>
            <a:r>
              <a:rPr lang="ru-RU" sz="4800" dirty="0" err="1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нейромарафоне</a:t>
            </a:r>
            <a:r>
              <a:rPr lang="ru-RU" sz="48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 «12 месяцев ПРО»</a:t>
            </a:r>
            <a:endParaRPr lang="en-US" sz="4800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80878" y="5437599"/>
            <a:ext cx="4194128" cy="57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5" lvl="1"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88576" y="5437599"/>
            <a:ext cx="4194128" cy="57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endParaRPr lang="en-US" sz="359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99654" y="2852269"/>
            <a:ext cx="39288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</a:pPr>
            <a:endParaRPr lang="en-US" sz="239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799654" y="6112604"/>
            <a:ext cx="39288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</a:pPr>
            <a:endParaRPr lang="en-US" sz="239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36636" y="6112604"/>
            <a:ext cx="384606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5"/>
              </a:lnSpc>
            </a:pPr>
            <a:endParaRPr lang="en-US" sz="239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20" name="TextBox 20"/>
          <p:cNvSpPr txBox="1"/>
          <p:nvPr/>
        </p:nvSpPr>
        <p:spPr>
          <a:xfrm rot="-724560">
            <a:off x="1331622" y="3175096"/>
            <a:ext cx="3890718" cy="5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endParaRPr lang="en-US" sz="3799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21" name="TextBox 21"/>
          <p:cNvSpPr txBox="1"/>
          <p:nvPr/>
        </p:nvSpPr>
        <p:spPr>
          <a:xfrm rot="-724560">
            <a:off x="1138566" y="3154294"/>
            <a:ext cx="51528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Группа 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в контакте</a:t>
            </a:r>
            <a:endParaRPr lang="en-US" sz="4000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3" name="Freeform 23"/>
          <p:cNvSpPr/>
          <p:nvPr/>
        </p:nvSpPr>
        <p:spPr>
          <a:xfrm rot="-1568932">
            <a:off x="16534003" y="1059201"/>
            <a:ext cx="1215352" cy="1659142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EA277E-A378-4873-8699-0A32375F7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24300"/>
            <a:ext cx="4133998" cy="413399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A81F05-92D4-45CD-8D8F-DE49235A1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191">
            <a:off x="1747795" y="4597553"/>
            <a:ext cx="4763358" cy="4159117"/>
          </a:xfrm>
          <a:prstGeom prst="rect">
            <a:avLst/>
          </a:prstGeom>
        </p:spPr>
      </p:pic>
      <p:pic>
        <p:nvPicPr>
          <p:cNvPr id="24" name="Рисунок 23" descr="1680530571_pictures-pibig-info-p-risunok-sluchainii-vkontakte-50.png"/>
          <p:cNvPicPr>
            <a:picLocks noChangeAspect="1"/>
          </p:cNvPicPr>
          <p:nvPr/>
        </p:nvPicPr>
        <p:blipFill>
          <a:blip r:embed="rId8" cstate="print"/>
          <a:srcRect l="28621" t="15135" r="31700" b="17838"/>
          <a:stretch>
            <a:fillRect/>
          </a:stretch>
        </p:blipFill>
        <p:spPr>
          <a:xfrm rot="20838736">
            <a:off x="5106436" y="3314180"/>
            <a:ext cx="776943" cy="789680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 rot="3855214" flipV="1">
            <a:off x="11260630" y="-1874879"/>
            <a:ext cx="4063651" cy="4882847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1"/>
                </a:moveTo>
                <a:lnTo>
                  <a:pt x="3750634" y="3974661"/>
                </a:lnTo>
                <a:lnTo>
                  <a:pt x="3750634" y="0"/>
                </a:lnTo>
                <a:lnTo>
                  <a:pt x="0" y="0"/>
                </a:lnTo>
                <a:lnTo>
                  <a:pt x="0" y="3974661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9" name="Рисунок 28" descr="2025-02-18_23-28-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420600" y="2324100"/>
            <a:ext cx="5268268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C95A8-90BF-4D1B-9364-50EC078D3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647700"/>
            <a:ext cx="6743700" cy="93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9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91967">
            <a:off x="4366081" y="1559751"/>
            <a:ext cx="1707111" cy="1555022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66593" y="1121630"/>
            <a:ext cx="3634128" cy="4158041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29629" flipV="1">
            <a:off x="1742358" y="4249044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5591427" y="5685088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20780" y="3598710"/>
            <a:ext cx="1211309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9600" spc="407" dirty="0">
                <a:solidFill>
                  <a:srgbClr val="000000"/>
                </a:solidFill>
                <a:latin typeface="Bahnschrift SemiLight Condensed" panose="020B0502040204020203" pitchFamily="34" charset="0"/>
                <a:ea typeface="Pompiere"/>
                <a:cs typeface="Pompiere"/>
                <a:sym typeface="Pompiere"/>
              </a:rPr>
              <a:t>УСПЕХОВ </a:t>
            </a:r>
          </a:p>
          <a:p>
            <a:pPr algn="ctr"/>
            <a:r>
              <a:rPr lang="ru-RU" sz="9600" spc="407" dirty="0">
                <a:solidFill>
                  <a:srgbClr val="000000"/>
                </a:solidFill>
                <a:latin typeface="Bahnschrift SemiLight Condensed" panose="020B0502040204020203" pitchFamily="34" charset="0"/>
                <a:ea typeface="Pompiere"/>
                <a:cs typeface="Pompiere"/>
                <a:sym typeface="Pompiere"/>
              </a:rPr>
              <a:t>В РАБОТЕ</a:t>
            </a:r>
            <a:endParaRPr lang="en-US" sz="9600" spc="407" dirty="0">
              <a:solidFill>
                <a:srgbClr val="000000"/>
              </a:solidFill>
              <a:latin typeface="Bahnschrift SemiLight Condensed" panose="020B0502040204020203" pitchFamily="34" charset="0"/>
              <a:ea typeface="Pompiere"/>
              <a:cs typeface="Pompiere"/>
              <a:sym typeface="Pompier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085666" y="-875076"/>
            <a:ext cx="8906102" cy="12039601"/>
          </a:xfrm>
          <a:custGeom>
            <a:avLst/>
            <a:gdLst/>
            <a:ahLst/>
            <a:cxnLst/>
            <a:rect l="l" t="t" r="r" b="b"/>
            <a:pathLst>
              <a:path w="6927975" h="8739418">
                <a:moveTo>
                  <a:pt x="0" y="0"/>
                </a:moveTo>
                <a:lnTo>
                  <a:pt x="6927974" y="0"/>
                </a:lnTo>
                <a:lnTo>
                  <a:pt x="6927974" y="8739418"/>
                </a:lnTo>
                <a:lnTo>
                  <a:pt x="0" y="87394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8528" y="775101"/>
            <a:ext cx="5273129" cy="4139832"/>
          </a:xfrm>
          <a:custGeom>
            <a:avLst/>
            <a:gdLst/>
            <a:ahLst/>
            <a:cxnLst/>
            <a:rect l="l" t="t" r="r" b="b"/>
            <a:pathLst>
              <a:path w="4584113" h="3975676">
                <a:moveTo>
                  <a:pt x="0" y="0"/>
                </a:moveTo>
                <a:lnTo>
                  <a:pt x="4584113" y="0"/>
                </a:lnTo>
                <a:lnTo>
                  <a:pt x="4584113" y="3975676"/>
                </a:lnTo>
                <a:lnTo>
                  <a:pt x="0" y="397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10814">
            <a:off x="903587" y="1973726"/>
            <a:ext cx="4673345" cy="197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34"/>
              </a:lnSpc>
            </a:pPr>
            <a:r>
              <a:rPr lang="ru-RU" sz="6000" spc="18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Актуальность</a:t>
            </a:r>
          </a:p>
          <a:p>
            <a:pPr algn="ctr">
              <a:lnSpc>
                <a:spcPts val="8134"/>
              </a:lnSpc>
            </a:pPr>
            <a:r>
              <a:rPr lang="ru-RU" sz="6000" spc="18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темы</a:t>
            </a:r>
            <a:endParaRPr lang="en-US" sz="6000" spc="180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09134" y="1201324"/>
            <a:ext cx="11226074" cy="8229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Негативное влияние современного мира на здоровье ребенка</a:t>
            </a:r>
          </a:p>
          <a:p>
            <a:pPr marL="1211051" lvl="1" indent="-685800" algn="l">
              <a:lnSpc>
                <a:spcPts val="6471"/>
              </a:lnSpc>
              <a:buFont typeface="Arial" panose="020B0604020202020204" pitchFamily="34" charset="0"/>
              <a:buChar char="•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Снижение когнитивных процессов</a:t>
            </a:r>
          </a:p>
          <a:p>
            <a:pPr marL="1211051" lvl="1" indent="-685800" algn="l">
              <a:lnSpc>
                <a:spcPts val="6471"/>
              </a:lnSpc>
              <a:buFont typeface="Arial" panose="020B0604020202020204" pitchFamily="34" charset="0"/>
              <a:buChar char="•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Информационная перегрузка</a:t>
            </a:r>
            <a:endParaRPr lang="en-US" sz="4000" spc="107" dirty="0">
              <a:solidFill>
                <a:srgbClr val="FFFFFF"/>
              </a:solidFill>
              <a:latin typeface="Krabuler"/>
              <a:ea typeface="Krabuler"/>
              <a:cs typeface="Krabuler"/>
              <a:sym typeface="Krabuler"/>
            </a:endParaRPr>
          </a:p>
          <a:p>
            <a:pPr marL="525251" lvl="1" algn="l">
              <a:lnSpc>
                <a:spcPts val="6471"/>
              </a:lnSpc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2. Рост заболеваемости</a:t>
            </a:r>
            <a:endParaRPr lang="en-US" sz="4000" spc="107" dirty="0">
              <a:solidFill>
                <a:srgbClr val="FFFFFF"/>
              </a:solidFill>
              <a:latin typeface="Krabuler"/>
              <a:ea typeface="Krabuler"/>
              <a:cs typeface="Krabuler"/>
              <a:sym typeface="Krabuler"/>
            </a:endParaRPr>
          </a:p>
          <a:p>
            <a:pPr marL="1211051" lvl="1" indent="-685800" algn="l">
              <a:lnSpc>
                <a:spcPts val="6471"/>
              </a:lnSpc>
              <a:buFont typeface="Arial" panose="020B0604020202020204" pitchFamily="34" charset="0"/>
              <a:buChar char="•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Хронические состояния в раннем возрасте</a:t>
            </a:r>
          </a:p>
          <a:p>
            <a:pPr marL="525251" lvl="1" algn="l">
              <a:lnSpc>
                <a:spcPts val="6471"/>
              </a:lnSpc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3. Социальный фактор</a:t>
            </a:r>
          </a:p>
          <a:p>
            <a:pPr marL="1211051" lvl="1" indent="-685800" algn="l">
              <a:lnSpc>
                <a:spcPts val="6471"/>
              </a:lnSpc>
              <a:buFont typeface="Arial" panose="020B0604020202020204" pitchFamily="34" charset="0"/>
              <a:buChar char="•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Снижена коммуникация</a:t>
            </a:r>
          </a:p>
          <a:p>
            <a:pPr marL="1211051" lvl="1" indent="-685800" algn="l">
              <a:lnSpc>
                <a:spcPts val="6471"/>
              </a:lnSpc>
              <a:buFont typeface="Arial" panose="020B0604020202020204" pitchFamily="34" charset="0"/>
              <a:buChar char="•"/>
            </a:pPr>
            <a:r>
              <a:rPr lang="ru-RU" sz="4000" spc="107" dirty="0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Родители не уделяют должного внимания развитию детей</a:t>
            </a:r>
            <a:endParaRPr lang="en-US" sz="4000" spc="107" dirty="0">
              <a:solidFill>
                <a:srgbClr val="FFFFFF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6" name="Freeform 6"/>
          <p:cNvSpPr/>
          <p:nvPr/>
        </p:nvSpPr>
        <p:spPr>
          <a:xfrm rot="787682" flipV="1">
            <a:off x="590325" y="5409694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6841303" y="8280847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190582">
            <a:off x="16166811" y="979814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79788" y="-418015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6351" y="2046718"/>
            <a:ext cx="7347649" cy="7187337"/>
          </a:xfrm>
          <a:custGeom>
            <a:avLst/>
            <a:gdLst/>
            <a:ahLst/>
            <a:cxnLst/>
            <a:rect l="l" t="t" r="r" b="b"/>
            <a:pathLst>
              <a:path w="7347649" h="7187337">
                <a:moveTo>
                  <a:pt x="0" y="0"/>
                </a:moveTo>
                <a:lnTo>
                  <a:pt x="7347650" y="0"/>
                </a:lnTo>
                <a:lnTo>
                  <a:pt x="7347650" y="7187337"/>
                </a:lnTo>
                <a:lnTo>
                  <a:pt x="0" y="71873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96400" y="1909244"/>
            <a:ext cx="7307783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  <a:spcBef>
                <a:spcPct val="0"/>
              </a:spcBef>
            </a:pPr>
            <a:r>
              <a:rPr lang="ru-RU" sz="9600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Технологии здоровья</a:t>
            </a:r>
            <a:endParaRPr lang="en-US" sz="9600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0" y="7912882"/>
            <a:ext cx="8077780" cy="1506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ru-RU" sz="497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Ранний старт – </a:t>
            </a:r>
          </a:p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ru-RU" sz="497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ключ к успеху</a:t>
            </a:r>
            <a:r>
              <a:rPr lang="en-US" sz="497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6400" y="5435254"/>
            <a:ext cx="7239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6000" dirty="0" err="1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Кинезиотерапия</a:t>
            </a:r>
            <a:endParaRPr lang="ru-RU" sz="6000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  <a:p>
            <a:pPr marL="571500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6000" dirty="0" err="1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Нейроподход</a:t>
            </a:r>
            <a:endParaRPr lang="en-US" sz="6000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08091" y="1028700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5" y="0"/>
                </a:lnTo>
                <a:lnTo>
                  <a:pt x="1488455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35657" flipV="1">
            <a:off x="12909774" y="727097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ABFDC8-996E-40B7-909A-4E93AACA6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40" y="2410088"/>
            <a:ext cx="5064842" cy="506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4600" y="3543300"/>
            <a:ext cx="3579011" cy="3444830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20734" b="-4225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954552" y="3211002"/>
            <a:ext cx="3555930" cy="3555930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9656" r="-1965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370890" y="1786702"/>
            <a:ext cx="12880490" cy="140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ru-RU" sz="8799" dirty="0" err="1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Кинезио</a:t>
            </a:r>
            <a:r>
              <a:rPr lang="ru-RU" sz="879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 + нейро = </a:t>
            </a:r>
            <a:endParaRPr lang="en-US" sz="879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51433" y="-68578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20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16989" y="6858481"/>
            <a:ext cx="3539744" cy="3430333"/>
          </a:xfrm>
          <a:custGeom>
            <a:avLst/>
            <a:gdLst/>
            <a:ahLst/>
            <a:cxnLst/>
            <a:rect l="l" t="t" r="r" b="b"/>
            <a:pathLst>
              <a:path w="3539744" h="3430333">
                <a:moveTo>
                  <a:pt x="0" y="0"/>
                </a:moveTo>
                <a:lnTo>
                  <a:pt x="3539743" y="0"/>
                </a:lnTo>
                <a:lnTo>
                  <a:pt x="3539743" y="3430333"/>
                </a:lnTo>
                <a:lnTo>
                  <a:pt x="0" y="343033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915400" y="6743700"/>
            <a:ext cx="6322070" cy="1892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  <a:spcBef>
                <a:spcPct val="0"/>
              </a:spcBef>
            </a:pPr>
            <a:r>
              <a:rPr lang="ru-RU" sz="367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Совокупность заданий психофизиологического развития</a:t>
            </a:r>
            <a:endParaRPr lang="en-US" sz="367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94046" y="6791897"/>
            <a:ext cx="5934910" cy="123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  <a:spcBef>
                <a:spcPct val="0"/>
              </a:spcBef>
            </a:pPr>
            <a:r>
              <a:rPr lang="ru-RU" sz="367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Комплекс двигательных упражнений</a:t>
            </a:r>
            <a:endParaRPr lang="en-US" sz="367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B6F537-900B-4ECE-B97E-EAD72A9523E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29426" y="517097"/>
            <a:ext cx="3473354" cy="36779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B40EBCF-5F09-4031-94EC-ED1A3ACD8B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752" y="1595084"/>
            <a:ext cx="2236894" cy="20635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22617">
            <a:off x="8607158" y="1433723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18870" y="2969861"/>
            <a:ext cx="4868434" cy="1752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72"/>
              </a:lnSpc>
            </a:pPr>
            <a:r>
              <a:rPr lang="ru-RU" sz="13305" spc="292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ЦЕЛЬ</a:t>
            </a:r>
            <a:endParaRPr lang="en-US" sz="13305" spc="292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64208" y="1893931"/>
            <a:ext cx="3705330" cy="976981"/>
            <a:chOff x="0" y="0"/>
            <a:chExt cx="1066981" cy="2813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329888"/>
            <a:ext cx="3740501" cy="911138"/>
            <a:chOff x="0" y="0"/>
            <a:chExt cx="1077109" cy="2623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BC04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26150" y="6685966"/>
            <a:ext cx="3705330" cy="956919"/>
            <a:chOff x="0" y="0"/>
            <a:chExt cx="1066981" cy="2755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6981" cy="275553"/>
            </a:xfrm>
            <a:custGeom>
              <a:avLst/>
              <a:gdLst/>
              <a:ahLst/>
              <a:cxnLst/>
              <a:rect l="l" t="t" r="r" b="b"/>
              <a:pathLst>
                <a:path w="1066981" h="275553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0335"/>
                  </a:lnTo>
                  <a:cubicBezTo>
                    <a:pt x="1066981" y="220284"/>
                    <a:pt x="1059057" y="239416"/>
                    <a:pt x="1044950" y="253522"/>
                  </a:cubicBezTo>
                  <a:cubicBezTo>
                    <a:pt x="1030844" y="267628"/>
                    <a:pt x="1011712" y="275553"/>
                    <a:pt x="991763" y="275553"/>
                  </a:cubicBezTo>
                  <a:lnTo>
                    <a:pt x="75218" y="275553"/>
                  </a:lnTo>
                  <a:cubicBezTo>
                    <a:pt x="55269" y="275553"/>
                    <a:pt x="36137" y="267628"/>
                    <a:pt x="22031" y="253522"/>
                  </a:cubicBezTo>
                  <a:cubicBezTo>
                    <a:pt x="7925" y="239416"/>
                    <a:pt x="0" y="220284"/>
                    <a:pt x="0" y="200335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1066981" cy="2469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90807" y="1893931"/>
            <a:ext cx="3740501" cy="911138"/>
            <a:chOff x="0" y="0"/>
            <a:chExt cx="1077109" cy="2623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7109" cy="262370"/>
            </a:xfrm>
            <a:custGeom>
              <a:avLst/>
              <a:gdLst/>
              <a:ahLst/>
              <a:cxnLst/>
              <a:rect l="l" t="t" r="r" b="b"/>
              <a:pathLst>
                <a:path w="1077109" h="262370">
                  <a:moveTo>
                    <a:pt x="74511" y="0"/>
                  </a:moveTo>
                  <a:lnTo>
                    <a:pt x="1002598" y="0"/>
                  </a:lnTo>
                  <a:cubicBezTo>
                    <a:pt x="1022359" y="0"/>
                    <a:pt x="1041312" y="7850"/>
                    <a:pt x="1055285" y="21824"/>
                  </a:cubicBezTo>
                  <a:cubicBezTo>
                    <a:pt x="1069259" y="35797"/>
                    <a:pt x="1077109" y="54750"/>
                    <a:pt x="1077109" y="74511"/>
                  </a:cubicBezTo>
                  <a:lnTo>
                    <a:pt x="1077109" y="187859"/>
                  </a:lnTo>
                  <a:cubicBezTo>
                    <a:pt x="1077109" y="207620"/>
                    <a:pt x="1069259" y="226573"/>
                    <a:pt x="1055285" y="240546"/>
                  </a:cubicBezTo>
                  <a:cubicBezTo>
                    <a:pt x="1041312" y="254520"/>
                    <a:pt x="1022359" y="262370"/>
                    <a:pt x="1002598" y="262370"/>
                  </a:cubicBezTo>
                  <a:lnTo>
                    <a:pt x="74511" y="262370"/>
                  </a:lnTo>
                  <a:cubicBezTo>
                    <a:pt x="54750" y="262370"/>
                    <a:pt x="35797" y="254520"/>
                    <a:pt x="21824" y="240546"/>
                  </a:cubicBezTo>
                  <a:cubicBezTo>
                    <a:pt x="7850" y="226573"/>
                    <a:pt x="0" y="207620"/>
                    <a:pt x="0" y="187859"/>
                  </a:cubicBezTo>
                  <a:lnTo>
                    <a:pt x="0" y="74511"/>
                  </a:lnTo>
                  <a:cubicBezTo>
                    <a:pt x="0" y="54750"/>
                    <a:pt x="7850" y="35797"/>
                    <a:pt x="21824" y="21824"/>
                  </a:cubicBezTo>
                  <a:cubicBezTo>
                    <a:pt x="35797" y="7850"/>
                    <a:pt x="54750" y="0"/>
                    <a:pt x="74511" y="0"/>
                  </a:cubicBezTo>
                  <a:close/>
                </a:path>
              </a:pathLst>
            </a:custGeom>
            <a:solidFill>
              <a:srgbClr val="FBC04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1077109" cy="23379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553970" y="4320363"/>
            <a:ext cx="3705330" cy="956919"/>
            <a:chOff x="0" y="0"/>
            <a:chExt cx="1066981" cy="2755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6981" cy="275553"/>
            </a:xfrm>
            <a:custGeom>
              <a:avLst/>
              <a:gdLst/>
              <a:ahLst/>
              <a:cxnLst/>
              <a:rect l="l" t="t" r="r" b="b"/>
              <a:pathLst>
                <a:path w="1066981" h="275553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0335"/>
                  </a:lnTo>
                  <a:cubicBezTo>
                    <a:pt x="1066981" y="220284"/>
                    <a:pt x="1059057" y="239416"/>
                    <a:pt x="1044950" y="253522"/>
                  </a:cubicBezTo>
                  <a:cubicBezTo>
                    <a:pt x="1030844" y="267628"/>
                    <a:pt x="1011712" y="275553"/>
                    <a:pt x="991763" y="275553"/>
                  </a:cubicBezTo>
                  <a:lnTo>
                    <a:pt x="75218" y="275553"/>
                  </a:lnTo>
                  <a:cubicBezTo>
                    <a:pt x="55269" y="275553"/>
                    <a:pt x="36137" y="267628"/>
                    <a:pt x="22031" y="253522"/>
                  </a:cubicBezTo>
                  <a:cubicBezTo>
                    <a:pt x="7925" y="239416"/>
                    <a:pt x="0" y="220284"/>
                    <a:pt x="0" y="200335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066981" cy="2469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912701" y="6685966"/>
            <a:ext cx="3705330" cy="976981"/>
            <a:chOff x="0" y="0"/>
            <a:chExt cx="1066981" cy="2813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66981" cy="281330"/>
            </a:xfrm>
            <a:custGeom>
              <a:avLst/>
              <a:gdLst/>
              <a:ahLst/>
              <a:cxnLst/>
              <a:rect l="l" t="t" r="r" b="b"/>
              <a:pathLst>
                <a:path w="1066981" h="281330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206111"/>
                  </a:lnTo>
                  <a:cubicBezTo>
                    <a:pt x="1066981" y="226061"/>
                    <a:pt x="1059057" y="245193"/>
                    <a:pt x="1044950" y="259299"/>
                  </a:cubicBezTo>
                  <a:cubicBezTo>
                    <a:pt x="1030844" y="273405"/>
                    <a:pt x="1011712" y="281330"/>
                    <a:pt x="991763" y="281330"/>
                  </a:cubicBezTo>
                  <a:lnTo>
                    <a:pt x="75218" y="281330"/>
                  </a:lnTo>
                  <a:cubicBezTo>
                    <a:pt x="55269" y="281330"/>
                    <a:pt x="36137" y="273405"/>
                    <a:pt x="22031" y="259299"/>
                  </a:cubicBezTo>
                  <a:cubicBezTo>
                    <a:pt x="7925" y="245193"/>
                    <a:pt x="0" y="226061"/>
                    <a:pt x="0" y="20611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C2EBE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1066981" cy="25275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643804">
            <a:off x="11085091" y="2747633"/>
            <a:ext cx="1551988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425224" y="4375088"/>
            <a:ext cx="3088337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Коррекция и Развитие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325720" y="2190135"/>
            <a:ext cx="3088337" cy="42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Диагностика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95869" y="2929989"/>
            <a:ext cx="40055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3422" lvl="1" indent="-171711" algn="l"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Выявить особенности развития ребенка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534647" y="6990325"/>
            <a:ext cx="3088337" cy="42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Оздоровление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862466" y="4378359"/>
            <a:ext cx="3088337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Социальная адаптация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110847" y="2176740"/>
            <a:ext cx="308833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Профилактика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314396" y="7012522"/>
            <a:ext cx="3088337" cy="42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ru-RU" sz="3093" spc="129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Обучение</a:t>
            </a:r>
            <a:endParaRPr lang="en-US" sz="3093" spc="129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31" name="Freeform 31"/>
          <p:cNvSpPr/>
          <p:nvPr/>
        </p:nvSpPr>
        <p:spPr>
          <a:xfrm rot="204962">
            <a:off x="11883454" y="4495941"/>
            <a:ext cx="1645969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32" name="Freeform 32"/>
          <p:cNvSpPr/>
          <p:nvPr/>
        </p:nvSpPr>
        <p:spPr>
          <a:xfrm rot="1277186">
            <a:off x="10696440" y="6739425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33" name="Freeform 33"/>
          <p:cNvSpPr/>
          <p:nvPr/>
        </p:nvSpPr>
        <p:spPr>
          <a:xfrm rot="-8767587">
            <a:off x="6005549" y="2840483"/>
            <a:ext cx="157788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34" name="Freeform 34"/>
          <p:cNvSpPr/>
          <p:nvPr/>
        </p:nvSpPr>
        <p:spPr>
          <a:xfrm rot="-10366412">
            <a:off x="4873458" y="4702927"/>
            <a:ext cx="1542062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35" name="Freeform 35"/>
          <p:cNvSpPr/>
          <p:nvPr/>
        </p:nvSpPr>
        <p:spPr>
          <a:xfrm rot="10020298">
            <a:off x="5877821" y="6739426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36" name="Freeform 36"/>
          <p:cNvSpPr/>
          <p:nvPr/>
        </p:nvSpPr>
        <p:spPr>
          <a:xfrm rot="-8261386">
            <a:off x="8787816" y="6599682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965720" y="5470961"/>
            <a:ext cx="4657264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422" lvl="1" indent="-171711" algn="l">
              <a:lnSpc>
                <a:spcPts val="1670"/>
              </a:lnSpc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Развить двигательные и когнитивные навыки, улучшить сенсорную интеграцию и эмоциональную сферу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964208" y="7804810"/>
            <a:ext cx="4267442" cy="676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422" lvl="1" indent="-171711" algn="l">
              <a:lnSpc>
                <a:spcPts val="1670"/>
              </a:lnSpc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Улучшить физическое состояние и укрепить здоровье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612532" y="2921392"/>
            <a:ext cx="4005499" cy="458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422" lvl="1" indent="-171711" algn="l">
              <a:lnSpc>
                <a:spcPts val="1670"/>
              </a:lnSpc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Предупредить школьную дезадаптацию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099550" y="5445696"/>
            <a:ext cx="4614167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422" lvl="1" indent="-171711" algn="l">
              <a:lnSpc>
                <a:spcPts val="1670"/>
              </a:lnSpc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Формировать коммуникативные навыки и умения взаимодействовать с окружающими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945303" y="7987261"/>
            <a:ext cx="4313997" cy="676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422" lvl="1" indent="-171711" algn="l">
              <a:lnSpc>
                <a:spcPts val="1670"/>
              </a:lnSpc>
              <a:buFont typeface="Arial"/>
              <a:buChar char="•"/>
            </a:pPr>
            <a:r>
              <a:rPr lang="ru-RU" sz="2400" spc="66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Повышение познавательной активности и интереса к учебной деятельности</a:t>
            </a:r>
            <a:endParaRPr lang="en-US" sz="2400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BCEE7DE7-88B2-4386-8C5B-4B3F896CDFB4}"/>
              </a:ext>
            </a:extLst>
          </p:cNvPr>
          <p:cNvSpPr txBox="1"/>
          <p:nvPr/>
        </p:nvSpPr>
        <p:spPr>
          <a:xfrm>
            <a:off x="6248400" y="4533900"/>
            <a:ext cx="598486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711" lvl="1" algn="ctr"/>
            <a:r>
              <a:rPr lang="ru-RU" sz="2400" b="1" dirty="0">
                <a:solidFill>
                  <a:srgbClr val="2C2D2E"/>
                </a:solidFill>
                <a:latin typeface="Arial" panose="020B0604020202020204" pitchFamily="34" charset="0"/>
              </a:rPr>
              <a:t>-</a:t>
            </a:r>
            <a:r>
              <a:rPr lang="ru-RU" sz="2400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оптимизировать развитие и обучение детей, особенно с ОВЗ, через </a:t>
            </a:r>
            <a:r>
              <a:rPr lang="ru-RU" sz="2400" b="1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кинезио</a:t>
            </a:r>
            <a:r>
              <a:rPr lang="ru-RU" sz="2400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- и </a:t>
            </a:r>
            <a:r>
              <a:rPr lang="ru-RU" sz="2400" b="1" i="0" dirty="0" err="1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нейроприемы</a:t>
            </a:r>
            <a:r>
              <a:rPr lang="ru-RU" sz="2400" b="1" dirty="0">
                <a:solidFill>
                  <a:srgbClr val="2C2D2E"/>
                </a:solidFill>
                <a:latin typeface="Arial" panose="020B0604020202020204" pitchFamily="34" charset="0"/>
              </a:rPr>
              <a:t>, что</a:t>
            </a:r>
            <a:r>
              <a:rPr lang="ru-RU" sz="2400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позволит успешно адаптироваться и интегрироваться в общество.</a:t>
            </a:r>
            <a:endParaRPr lang="en-US" sz="2400" b="1" spc="66" dirty="0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72673" y="504027"/>
            <a:ext cx="856919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ru-RU" sz="6600" spc="27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Здоровьесберегающая развивающая среда</a:t>
            </a:r>
            <a:endParaRPr lang="en-US" sz="6600" spc="27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1022840" y="6188218"/>
            <a:ext cx="5105400" cy="2743200"/>
            <a:chOff x="0" y="0"/>
            <a:chExt cx="795631" cy="4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5631" cy="400207"/>
            </a:xfrm>
            <a:custGeom>
              <a:avLst/>
              <a:gdLst/>
              <a:ahLst/>
              <a:cxnLst/>
              <a:rect l="l" t="t" r="r" b="b"/>
              <a:pathLst>
                <a:path w="795631" h="400207">
                  <a:moveTo>
                    <a:pt x="100872" y="0"/>
                  </a:moveTo>
                  <a:lnTo>
                    <a:pt x="694759" y="0"/>
                  </a:lnTo>
                  <a:cubicBezTo>
                    <a:pt x="750469" y="0"/>
                    <a:pt x="795631" y="45162"/>
                    <a:pt x="795631" y="100872"/>
                  </a:cubicBezTo>
                  <a:lnTo>
                    <a:pt x="795631" y="299335"/>
                  </a:lnTo>
                  <a:cubicBezTo>
                    <a:pt x="795631" y="326088"/>
                    <a:pt x="785004" y="351745"/>
                    <a:pt x="766087" y="370662"/>
                  </a:cubicBezTo>
                  <a:cubicBezTo>
                    <a:pt x="747169" y="389580"/>
                    <a:pt x="721512" y="400207"/>
                    <a:pt x="694759" y="400207"/>
                  </a:cubicBezTo>
                  <a:lnTo>
                    <a:pt x="100872" y="400207"/>
                  </a:lnTo>
                  <a:cubicBezTo>
                    <a:pt x="74119" y="400207"/>
                    <a:pt x="48462" y="389580"/>
                    <a:pt x="29545" y="370662"/>
                  </a:cubicBezTo>
                  <a:cubicBezTo>
                    <a:pt x="10628" y="351745"/>
                    <a:pt x="0" y="326088"/>
                    <a:pt x="0" y="299335"/>
                  </a:cubicBezTo>
                  <a:lnTo>
                    <a:pt x="0" y="100872"/>
                  </a:lnTo>
                  <a:cubicBezTo>
                    <a:pt x="0" y="74119"/>
                    <a:pt x="10628" y="48462"/>
                    <a:pt x="29545" y="29545"/>
                  </a:cubicBezTo>
                  <a:cubicBezTo>
                    <a:pt x="48462" y="10628"/>
                    <a:pt x="74119" y="0"/>
                    <a:pt x="100872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28575"/>
              <a:ext cx="795631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6200000">
            <a:off x="13877025" y="6226318"/>
            <a:ext cx="5029200" cy="2590800"/>
            <a:chOff x="0" y="0"/>
            <a:chExt cx="879818" cy="4002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818" cy="400207"/>
            </a:xfrm>
            <a:custGeom>
              <a:avLst/>
              <a:gdLst/>
              <a:ahLst/>
              <a:cxnLst/>
              <a:rect l="l" t="t" r="r" b="b"/>
              <a:pathLst>
                <a:path w="879818" h="400207">
                  <a:moveTo>
                    <a:pt x="91220" y="0"/>
                  </a:moveTo>
                  <a:lnTo>
                    <a:pt x="788599" y="0"/>
                  </a:lnTo>
                  <a:cubicBezTo>
                    <a:pt x="838978" y="0"/>
                    <a:pt x="879818" y="40840"/>
                    <a:pt x="879818" y="91220"/>
                  </a:cubicBezTo>
                  <a:lnTo>
                    <a:pt x="879818" y="308988"/>
                  </a:lnTo>
                  <a:cubicBezTo>
                    <a:pt x="879818" y="359367"/>
                    <a:pt x="838978" y="400207"/>
                    <a:pt x="788599" y="400207"/>
                  </a:cubicBezTo>
                  <a:lnTo>
                    <a:pt x="91220" y="400207"/>
                  </a:lnTo>
                  <a:cubicBezTo>
                    <a:pt x="67027" y="400207"/>
                    <a:pt x="43825" y="390597"/>
                    <a:pt x="26718" y="373490"/>
                  </a:cubicBezTo>
                  <a:cubicBezTo>
                    <a:pt x="9611" y="356383"/>
                    <a:pt x="0" y="333180"/>
                    <a:pt x="0" y="308988"/>
                  </a:cubicBezTo>
                  <a:lnTo>
                    <a:pt x="0" y="91220"/>
                  </a:lnTo>
                  <a:cubicBezTo>
                    <a:pt x="0" y="40840"/>
                    <a:pt x="40840" y="0"/>
                    <a:pt x="91220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879818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92013" y="2526565"/>
            <a:ext cx="5105400" cy="2253981"/>
            <a:chOff x="0" y="0"/>
            <a:chExt cx="842661" cy="4002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2661" cy="400207"/>
            </a:xfrm>
            <a:custGeom>
              <a:avLst/>
              <a:gdLst/>
              <a:ahLst/>
              <a:cxnLst/>
              <a:rect l="l" t="t" r="r" b="b"/>
              <a:pathLst>
                <a:path w="842661" h="400207">
                  <a:moveTo>
                    <a:pt x="95242" y="0"/>
                  </a:moveTo>
                  <a:lnTo>
                    <a:pt x="747419" y="0"/>
                  </a:lnTo>
                  <a:cubicBezTo>
                    <a:pt x="800020" y="0"/>
                    <a:pt x="842661" y="42641"/>
                    <a:pt x="842661" y="95242"/>
                  </a:cubicBezTo>
                  <a:lnTo>
                    <a:pt x="842661" y="304965"/>
                  </a:lnTo>
                  <a:cubicBezTo>
                    <a:pt x="842661" y="330225"/>
                    <a:pt x="832627" y="354450"/>
                    <a:pt x="814765" y="372311"/>
                  </a:cubicBezTo>
                  <a:cubicBezTo>
                    <a:pt x="796904" y="390173"/>
                    <a:pt x="772679" y="400207"/>
                    <a:pt x="747419" y="400207"/>
                  </a:cubicBezTo>
                  <a:lnTo>
                    <a:pt x="95242" y="400207"/>
                  </a:lnTo>
                  <a:cubicBezTo>
                    <a:pt x="69982" y="400207"/>
                    <a:pt x="45757" y="390173"/>
                    <a:pt x="27896" y="372311"/>
                  </a:cubicBezTo>
                  <a:cubicBezTo>
                    <a:pt x="10034" y="354450"/>
                    <a:pt x="0" y="330225"/>
                    <a:pt x="0" y="304965"/>
                  </a:cubicBezTo>
                  <a:lnTo>
                    <a:pt x="0" y="95242"/>
                  </a:lnTo>
                  <a:cubicBezTo>
                    <a:pt x="0" y="69982"/>
                    <a:pt x="10034" y="45757"/>
                    <a:pt x="27896" y="27896"/>
                  </a:cubicBezTo>
                  <a:cubicBezTo>
                    <a:pt x="45757" y="10034"/>
                    <a:pt x="69982" y="0"/>
                    <a:pt x="95242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842661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52600" y="2400300"/>
            <a:ext cx="4953000" cy="2362200"/>
            <a:chOff x="0" y="0"/>
            <a:chExt cx="828199" cy="4002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8199" cy="400207"/>
            </a:xfrm>
            <a:custGeom>
              <a:avLst/>
              <a:gdLst/>
              <a:ahLst/>
              <a:cxnLst/>
              <a:rect l="l" t="t" r="r" b="b"/>
              <a:pathLst>
                <a:path w="828199" h="400207">
                  <a:moveTo>
                    <a:pt x="96905" y="0"/>
                  </a:moveTo>
                  <a:lnTo>
                    <a:pt x="731294" y="0"/>
                  </a:lnTo>
                  <a:cubicBezTo>
                    <a:pt x="784813" y="0"/>
                    <a:pt x="828199" y="43386"/>
                    <a:pt x="828199" y="96905"/>
                  </a:cubicBezTo>
                  <a:lnTo>
                    <a:pt x="828199" y="303302"/>
                  </a:lnTo>
                  <a:cubicBezTo>
                    <a:pt x="828199" y="329003"/>
                    <a:pt x="817990" y="353651"/>
                    <a:pt x="799816" y="371824"/>
                  </a:cubicBezTo>
                  <a:cubicBezTo>
                    <a:pt x="781643" y="389998"/>
                    <a:pt x="756995" y="400207"/>
                    <a:pt x="731294" y="400207"/>
                  </a:cubicBezTo>
                  <a:lnTo>
                    <a:pt x="96905" y="400207"/>
                  </a:lnTo>
                  <a:cubicBezTo>
                    <a:pt x="71204" y="400207"/>
                    <a:pt x="46556" y="389998"/>
                    <a:pt x="28383" y="371824"/>
                  </a:cubicBezTo>
                  <a:cubicBezTo>
                    <a:pt x="10210" y="353651"/>
                    <a:pt x="0" y="329003"/>
                    <a:pt x="0" y="303302"/>
                  </a:cubicBezTo>
                  <a:lnTo>
                    <a:pt x="0" y="96905"/>
                  </a:lnTo>
                  <a:cubicBezTo>
                    <a:pt x="0" y="71204"/>
                    <a:pt x="10210" y="46556"/>
                    <a:pt x="28383" y="28383"/>
                  </a:cubicBezTo>
                  <a:cubicBezTo>
                    <a:pt x="46556" y="10210"/>
                    <a:pt x="71204" y="0"/>
                    <a:pt x="96905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828199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47800" y="4894040"/>
            <a:ext cx="4752949" cy="2460464"/>
            <a:chOff x="0" y="0"/>
            <a:chExt cx="821975" cy="400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1975" cy="400207"/>
            </a:xfrm>
            <a:custGeom>
              <a:avLst/>
              <a:gdLst/>
              <a:ahLst/>
              <a:cxnLst/>
              <a:rect l="l" t="t" r="r" b="b"/>
              <a:pathLst>
                <a:path w="821975" h="400207">
                  <a:moveTo>
                    <a:pt x="97639" y="0"/>
                  </a:moveTo>
                  <a:lnTo>
                    <a:pt x="724336" y="0"/>
                  </a:lnTo>
                  <a:cubicBezTo>
                    <a:pt x="750232" y="0"/>
                    <a:pt x="775067" y="10287"/>
                    <a:pt x="793377" y="28598"/>
                  </a:cubicBezTo>
                  <a:cubicBezTo>
                    <a:pt x="811688" y="46909"/>
                    <a:pt x="821975" y="71743"/>
                    <a:pt x="821975" y="97639"/>
                  </a:cubicBezTo>
                  <a:lnTo>
                    <a:pt x="821975" y="302568"/>
                  </a:lnTo>
                  <a:cubicBezTo>
                    <a:pt x="821975" y="356493"/>
                    <a:pt x="778261" y="400207"/>
                    <a:pt x="724336" y="400207"/>
                  </a:cubicBezTo>
                  <a:lnTo>
                    <a:pt x="97639" y="400207"/>
                  </a:lnTo>
                  <a:cubicBezTo>
                    <a:pt x="43714" y="400207"/>
                    <a:pt x="0" y="356493"/>
                    <a:pt x="0" y="302568"/>
                  </a:cubicBezTo>
                  <a:lnTo>
                    <a:pt x="0" y="97639"/>
                  </a:lnTo>
                  <a:cubicBezTo>
                    <a:pt x="0" y="43714"/>
                    <a:pt x="43714" y="0"/>
                    <a:pt x="97639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28575"/>
              <a:ext cx="821975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4223" y="7436409"/>
            <a:ext cx="4953000" cy="2705100"/>
            <a:chOff x="0" y="0"/>
            <a:chExt cx="806160" cy="4002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6160" cy="400207"/>
            </a:xfrm>
            <a:custGeom>
              <a:avLst/>
              <a:gdLst/>
              <a:ahLst/>
              <a:cxnLst/>
              <a:rect l="l" t="t" r="r" b="b"/>
              <a:pathLst>
                <a:path w="806160" h="400207">
                  <a:moveTo>
                    <a:pt x="99554" y="0"/>
                  </a:moveTo>
                  <a:lnTo>
                    <a:pt x="706605" y="0"/>
                  </a:lnTo>
                  <a:cubicBezTo>
                    <a:pt x="733009" y="0"/>
                    <a:pt x="758331" y="10489"/>
                    <a:pt x="777001" y="29159"/>
                  </a:cubicBezTo>
                  <a:cubicBezTo>
                    <a:pt x="795671" y="47829"/>
                    <a:pt x="806160" y="73151"/>
                    <a:pt x="806160" y="99554"/>
                  </a:cubicBezTo>
                  <a:lnTo>
                    <a:pt x="806160" y="300653"/>
                  </a:lnTo>
                  <a:cubicBezTo>
                    <a:pt x="806160" y="355635"/>
                    <a:pt x="761588" y="400207"/>
                    <a:pt x="706605" y="400207"/>
                  </a:cubicBezTo>
                  <a:lnTo>
                    <a:pt x="99554" y="400207"/>
                  </a:lnTo>
                  <a:cubicBezTo>
                    <a:pt x="73151" y="400207"/>
                    <a:pt x="47829" y="389718"/>
                    <a:pt x="29159" y="371048"/>
                  </a:cubicBezTo>
                  <a:cubicBezTo>
                    <a:pt x="10489" y="352378"/>
                    <a:pt x="0" y="327056"/>
                    <a:pt x="0" y="300653"/>
                  </a:cubicBezTo>
                  <a:lnTo>
                    <a:pt x="0" y="99554"/>
                  </a:lnTo>
                  <a:cubicBezTo>
                    <a:pt x="0" y="44572"/>
                    <a:pt x="44572" y="0"/>
                    <a:pt x="99554" y="0"/>
                  </a:cubicBezTo>
                  <a:close/>
                </a:path>
              </a:pathLst>
            </a:custGeom>
            <a:solidFill>
              <a:srgbClr val="E6BFE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28575"/>
              <a:ext cx="806160" cy="371632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13136797">
            <a:off x="8653823" y="2438500"/>
            <a:ext cx="1206893" cy="1099370"/>
          </a:xfrm>
          <a:custGeom>
            <a:avLst/>
            <a:gdLst/>
            <a:ahLst/>
            <a:cxnLst/>
            <a:rect l="l" t="t" r="r" b="b"/>
            <a:pathLst>
              <a:path w="1206893" h="1099370">
                <a:moveTo>
                  <a:pt x="0" y="0"/>
                </a:moveTo>
                <a:lnTo>
                  <a:pt x="1206893" y="0"/>
                </a:lnTo>
                <a:lnTo>
                  <a:pt x="1206893" y="1099370"/>
                </a:lnTo>
                <a:lnTo>
                  <a:pt x="0" y="109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832155">
            <a:off x="10143628" y="4079893"/>
            <a:ext cx="1307544" cy="595894"/>
          </a:xfrm>
          <a:custGeom>
            <a:avLst/>
            <a:gdLst/>
            <a:ahLst/>
            <a:cxnLst/>
            <a:rect l="l" t="t" r="r" b="b"/>
            <a:pathLst>
              <a:path w="1307544" h="595894">
                <a:moveTo>
                  <a:pt x="0" y="0"/>
                </a:moveTo>
                <a:lnTo>
                  <a:pt x="1307544" y="0"/>
                </a:lnTo>
                <a:lnTo>
                  <a:pt x="1307544" y="595893"/>
                </a:lnTo>
                <a:lnTo>
                  <a:pt x="0" y="5958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4900"/>
            </a:stretch>
          </a:blipFill>
        </p:spPr>
      </p:sp>
      <p:sp>
        <p:nvSpPr>
          <p:cNvPr id="42" name="Freeform 42"/>
          <p:cNvSpPr/>
          <p:nvPr/>
        </p:nvSpPr>
        <p:spPr>
          <a:xfrm rot="-7162041">
            <a:off x="7317901" y="4113626"/>
            <a:ext cx="1307544" cy="595894"/>
          </a:xfrm>
          <a:custGeom>
            <a:avLst/>
            <a:gdLst/>
            <a:ahLst/>
            <a:cxnLst/>
            <a:rect l="l" t="t" r="r" b="b"/>
            <a:pathLst>
              <a:path w="1307544" h="595894">
                <a:moveTo>
                  <a:pt x="0" y="0"/>
                </a:moveTo>
                <a:lnTo>
                  <a:pt x="1307545" y="0"/>
                </a:lnTo>
                <a:lnTo>
                  <a:pt x="1307545" y="595894"/>
                </a:lnTo>
                <a:lnTo>
                  <a:pt x="0" y="59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4900"/>
            </a:stretch>
          </a:blipFill>
        </p:spPr>
      </p:sp>
      <p:sp>
        <p:nvSpPr>
          <p:cNvPr id="43" name="Freeform 43"/>
          <p:cNvSpPr/>
          <p:nvPr/>
        </p:nvSpPr>
        <p:spPr>
          <a:xfrm rot="-7790319">
            <a:off x="6559798" y="5999022"/>
            <a:ext cx="1345939" cy="611817"/>
          </a:xfrm>
          <a:custGeom>
            <a:avLst/>
            <a:gdLst/>
            <a:ahLst/>
            <a:cxnLst/>
            <a:rect l="l" t="t" r="r" b="b"/>
            <a:pathLst>
              <a:path w="1345939" h="611817">
                <a:moveTo>
                  <a:pt x="0" y="0"/>
                </a:moveTo>
                <a:lnTo>
                  <a:pt x="1345938" y="0"/>
                </a:lnTo>
                <a:lnTo>
                  <a:pt x="1345938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3501"/>
            </a:stretch>
          </a:blipFill>
        </p:spPr>
      </p:sp>
      <p:sp>
        <p:nvSpPr>
          <p:cNvPr id="44" name="Freeform 44"/>
          <p:cNvSpPr/>
          <p:nvPr/>
        </p:nvSpPr>
        <p:spPr>
          <a:xfrm rot="-10511353">
            <a:off x="6199011" y="8226739"/>
            <a:ext cx="1345939" cy="611817"/>
          </a:xfrm>
          <a:custGeom>
            <a:avLst/>
            <a:gdLst/>
            <a:ahLst/>
            <a:cxnLst/>
            <a:rect l="l" t="t" r="r" b="b"/>
            <a:pathLst>
              <a:path w="1345939" h="611817">
                <a:moveTo>
                  <a:pt x="0" y="0"/>
                </a:moveTo>
                <a:lnTo>
                  <a:pt x="1345939" y="0"/>
                </a:lnTo>
                <a:lnTo>
                  <a:pt x="1345939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3501"/>
            </a:stretch>
          </a:blipFill>
        </p:spPr>
      </p:sp>
      <p:sp>
        <p:nvSpPr>
          <p:cNvPr id="45" name="Freeform 45"/>
          <p:cNvSpPr/>
          <p:nvPr/>
        </p:nvSpPr>
        <p:spPr>
          <a:xfrm rot="304285">
            <a:off x="10648609" y="8192600"/>
            <a:ext cx="1345939" cy="611817"/>
          </a:xfrm>
          <a:custGeom>
            <a:avLst/>
            <a:gdLst/>
            <a:ahLst/>
            <a:cxnLst/>
            <a:rect l="l" t="t" r="r" b="b"/>
            <a:pathLst>
              <a:path w="1345939" h="611817">
                <a:moveTo>
                  <a:pt x="0" y="0"/>
                </a:moveTo>
                <a:lnTo>
                  <a:pt x="1345939" y="0"/>
                </a:lnTo>
                <a:lnTo>
                  <a:pt x="1345939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3501"/>
            </a:stretch>
          </a:blipFill>
        </p:spPr>
      </p:sp>
      <p:sp>
        <p:nvSpPr>
          <p:cNvPr id="46" name="Freeform 46"/>
          <p:cNvSpPr/>
          <p:nvPr/>
        </p:nvSpPr>
        <p:spPr>
          <a:xfrm rot="-2591211">
            <a:off x="10459148" y="6028123"/>
            <a:ext cx="1345939" cy="611817"/>
          </a:xfrm>
          <a:custGeom>
            <a:avLst/>
            <a:gdLst/>
            <a:ahLst/>
            <a:cxnLst/>
            <a:rect l="l" t="t" r="r" b="b"/>
            <a:pathLst>
              <a:path w="1345939" h="611817">
                <a:moveTo>
                  <a:pt x="0" y="0"/>
                </a:moveTo>
                <a:lnTo>
                  <a:pt x="1345938" y="0"/>
                </a:lnTo>
                <a:lnTo>
                  <a:pt x="1345938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3501"/>
            </a:stretch>
          </a:blipFill>
        </p:spPr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689B00D-C17B-4856-A7F1-069B82A51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80" y="5156387"/>
            <a:ext cx="3522419" cy="3932002"/>
          </a:xfrm>
          <a:prstGeom prst="rect">
            <a:avLst/>
          </a:prstGeom>
        </p:spPr>
      </p:pic>
      <p:pic>
        <p:nvPicPr>
          <p:cNvPr id="49" name="Рисунок 48" descr="-8L_VEnRf-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2628900"/>
            <a:ext cx="43434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Рисунок 49" descr="08vC-IaXXAY.jpg"/>
          <p:cNvPicPr>
            <a:picLocks noChangeAspect="1"/>
          </p:cNvPicPr>
          <p:nvPr/>
        </p:nvPicPr>
        <p:blipFill>
          <a:blip r:embed="rId8" cstate="print"/>
          <a:srcRect t="24000"/>
          <a:stretch>
            <a:fillRect/>
          </a:stretch>
        </p:blipFill>
        <p:spPr>
          <a:xfrm>
            <a:off x="12255547" y="2677442"/>
            <a:ext cx="4114800" cy="1906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wNwcLiz472k.jpg"/>
          <p:cNvPicPr>
            <a:picLocks noChangeAspect="1"/>
          </p:cNvPicPr>
          <p:nvPr/>
        </p:nvPicPr>
        <p:blipFill>
          <a:blip r:embed="rId9" cstate="print"/>
          <a:srcRect l="-1983" t="36667" b="10741"/>
          <a:stretch>
            <a:fillRect/>
          </a:stretch>
        </p:blipFill>
        <p:spPr>
          <a:xfrm>
            <a:off x="1841236" y="5007118"/>
            <a:ext cx="3810000" cy="2234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 descr="c76vFKmDeTk.jpg"/>
          <p:cNvPicPr>
            <a:picLocks noChangeAspect="1"/>
          </p:cNvPicPr>
          <p:nvPr/>
        </p:nvPicPr>
        <p:blipFill>
          <a:blip r:embed="rId10" cstate="print"/>
          <a:srcRect l="16913" r="19877"/>
          <a:stretch>
            <a:fillRect/>
          </a:stretch>
        </p:blipFill>
        <p:spPr>
          <a:xfrm>
            <a:off x="12566725" y="5319616"/>
            <a:ext cx="2133604" cy="441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Рисунок 52" descr="cfJU4AleUnA.jpg"/>
          <p:cNvPicPr>
            <a:picLocks noChangeAspect="1"/>
          </p:cNvPicPr>
          <p:nvPr/>
        </p:nvPicPr>
        <p:blipFill>
          <a:blip r:embed="rId11" cstate="print"/>
          <a:srcRect l="21358" t="1852" r="12469"/>
          <a:stretch>
            <a:fillRect/>
          </a:stretch>
        </p:blipFill>
        <p:spPr>
          <a:xfrm>
            <a:off x="15309925" y="5319616"/>
            <a:ext cx="2227772" cy="440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9113D7-9073-46B1-BAB0-0D3B65A310E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3868" r="9445" b="17407"/>
          <a:stretch/>
        </p:blipFill>
        <p:spPr>
          <a:xfrm>
            <a:off x="1413286" y="7598008"/>
            <a:ext cx="4007947" cy="2381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5671" y="1917916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8" name="Freeform 18"/>
          <p:cNvSpPr/>
          <p:nvPr/>
        </p:nvSpPr>
        <p:spPr>
          <a:xfrm rot="-1568932">
            <a:off x="11437677" y="7714166"/>
            <a:ext cx="1144336" cy="1640625"/>
          </a:xfrm>
          <a:custGeom>
            <a:avLst/>
            <a:gdLst/>
            <a:ahLst/>
            <a:cxnLst/>
            <a:rect l="l" t="t" r="r" b="b"/>
            <a:pathLst>
              <a:path w="1144336" h="1640625">
                <a:moveTo>
                  <a:pt x="0" y="0"/>
                </a:moveTo>
                <a:lnTo>
                  <a:pt x="1144337" y="0"/>
                </a:lnTo>
                <a:lnTo>
                  <a:pt x="1144337" y="1640626"/>
                </a:lnTo>
                <a:lnTo>
                  <a:pt x="0" y="16406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27046">
            <a:off x="16282896" y="91601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6218C63-1A28-449D-BFFC-68FA6A6952F0}"/>
              </a:ext>
            </a:extLst>
          </p:cNvPr>
          <p:cNvSpPr/>
          <p:nvPr/>
        </p:nvSpPr>
        <p:spPr>
          <a:xfrm>
            <a:off x="9584518" y="1605629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86F96E1-1438-4C26-ABC8-D48E30D49DD6}"/>
              </a:ext>
            </a:extLst>
          </p:cNvPr>
          <p:cNvSpPr txBox="1"/>
          <p:nvPr/>
        </p:nvSpPr>
        <p:spPr>
          <a:xfrm>
            <a:off x="5105401" y="611412"/>
            <a:ext cx="7779568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Дыхательные упражнения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5B196F6-24C1-48DB-A780-59BBE3B6A2E3}"/>
              </a:ext>
            </a:extLst>
          </p:cNvPr>
          <p:cNvSpPr txBox="1"/>
          <p:nvPr/>
        </p:nvSpPr>
        <p:spPr>
          <a:xfrm rot="-466770">
            <a:off x="2678125" y="2388771"/>
            <a:ext cx="4768296" cy="92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Водолаз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 rot="-466770">
            <a:off x="11463351" y="1969548"/>
            <a:ext cx="4768296" cy="92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Качели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CB0F31-3663-4BD1-ACC5-31F268D62A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62">
            <a:off x="10747631" y="3843265"/>
            <a:ext cx="4935579" cy="38559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30FE426-0B14-4A5B-9D41-ABA35DE5E2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2" b="15810"/>
          <a:stretch/>
        </p:blipFill>
        <p:spPr>
          <a:xfrm rot="21132305">
            <a:off x="2133190" y="4376608"/>
            <a:ext cx="4752170" cy="38204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5671" y="1917916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8" name="Freeform 18"/>
          <p:cNvSpPr/>
          <p:nvPr/>
        </p:nvSpPr>
        <p:spPr>
          <a:xfrm rot="-1568932">
            <a:off x="11437677" y="7714166"/>
            <a:ext cx="1144336" cy="1640625"/>
          </a:xfrm>
          <a:custGeom>
            <a:avLst/>
            <a:gdLst/>
            <a:ahLst/>
            <a:cxnLst/>
            <a:rect l="l" t="t" r="r" b="b"/>
            <a:pathLst>
              <a:path w="1144336" h="1640625">
                <a:moveTo>
                  <a:pt x="0" y="0"/>
                </a:moveTo>
                <a:lnTo>
                  <a:pt x="1144337" y="0"/>
                </a:lnTo>
                <a:lnTo>
                  <a:pt x="1144337" y="1640626"/>
                </a:lnTo>
                <a:lnTo>
                  <a:pt x="0" y="16406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27046">
            <a:off x="16282896" y="91601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6218C63-1A28-449D-BFFC-68FA6A6952F0}"/>
              </a:ext>
            </a:extLst>
          </p:cNvPr>
          <p:cNvSpPr/>
          <p:nvPr/>
        </p:nvSpPr>
        <p:spPr>
          <a:xfrm>
            <a:off x="9584518" y="1605629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86F96E1-1438-4C26-ABC8-D48E30D49DD6}"/>
              </a:ext>
            </a:extLst>
          </p:cNvPr>
          <p:cNvSpPr txBox="1"/>
          <p:nvPr/>
        </p:nvSpPr>
        <p:spPr>
          <a:xfrm>
            <a:off x="5105400" y="611412"/>
            <a:ext cx="8534399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Упражнения на координацию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5B196F6-24C1-48DB-A780-59BBE3B6A2E3}"/>
              </a:ext>
            </a:extLst>
          </p:cNvPr>
          <p:cNvSpPr txBox="1"/>
          <p:nvPr/>
        </p:nvSpPr>
        <p:spPr>
          <a:xfrm rot="-466770">
            <a:off x="2678125" y="2388771"/>
            <a:ext cx="4768296" cy="92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Нос-ухо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 rot="-466770">
            <a:off x="10564627" y="2062798"/>
            <a:ext cx="4768296" cy="94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шагаем вместе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0C3F4-AC2E-48E7-AF20-A261618E8E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6" b="5943"/>
          <a:stretch/>
        </p:blipFill>
        <p:spPr>
          <a:xfrm rot="21126858">
            <a:off x="2019646" y="4327080"/>
            <a:ext cx="4953854" cy="3988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048E38-0B34-4EAC-917A-661988C271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9" r="17407" b="24816"/>
          <a:stretch/>
        </p:blipFill>
        <p:spPr>
          <a:xfrm rot="21180519">
            <a:off x="10773564" y="3886692"/>
            <a:ext cx="5097699" cy="42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65671" y="1917916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8" name="Freeform 18"/>
          <p:cNvSpPr/>
          <p:nvPr/>
        </p:nvSpPr>
        <p:spPr>
          <a:xfrm rot="-1568932">
            <a:off x="11437677" y="7714166"/>
            <a:ext cx="1144336" cy="1640625"/>
          </a:xfrm>
          <a:custGeom>
            <a:avLst/>
            <a:gdLst/>
            <a:ahLst/>
            <a:cxnLst/>
            <a:rect l="l" t="t" r="r" b="b"/>
            <a:pathLst>
              <a:path w="1144336" h="1640625">
                <a:moveTo>
                  <a:pt x="0" y="0"/>
                </a:moveTo>
                <a:lnTo>
                  <a:pt x="1144337" y="0"/>
                </a:lnTo>
                <a:lnTo>
                  <a:pt x="1144337" y="1640626"/>
                </a:lnTo>
                <a:lnTo>
                  <a:pt x="0" y="16406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027046">
            <a:off x="16282896" y="916013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6218C63-1A28-449D-BFFC-68FA6A6952F0}"/>
              </a:ext>
            </a:extLst>
          </p:cNvPr>
          <p:cNvSpPr/>
          <p:nvPr/>
        </p:nvSpPr>
        <p:spPr>
          <a:xfrm>
            <a:off x="9392919" y="1538141"/>
            <a:ext cx="7261807" cy="8383916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86F96E1-1438-4C26-ABC8-D48E30D49DD6}"/>
              </a:ext>
            </a:extLst>
          </p:cNvPr>
          <p:cNvSpPr txBox="1"/>
          <p:nvPr/>
        </p:nvSpPr>
        <p:spPr>
          <a:xfrm>
            <a:off x="5105400" y="611412"/>
            <a:ext cx="8534399" cy="92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Упражнения на баланс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5B196F6-24C1-48DB-A780-59BBE3B6A2E3}"/>
              </a:ext>
            </a:extLst>
          </p:cNvPr>
          <p:cNvSpPr txBox="1"/>
          <p:nvPr/>
        </p:nvSpPr>
        <p:spPr>
          <a:xfrm rot="-466770">
            <a:off x="2112425" y="2381152"/>
            <a:ext cx="4768296" cy="92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Канатоходец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sp>
        <p:nvSpPr>
          <p:cNvPr id="11" name="TextBox 11"/>
          <p:cNvSpPr txBox="1"/>
          <p:nvPr/>
        </p:nvSpPr>
        <p:spPr>
          <a:xfrm rot="-466770">
            <a:off x="11390924" y="1893820"/>
            <a:ext cx="4768296" cy="94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1"/>
              </a:lnSpc>
              <a:spcBef>
                <a:spcPct val="0"/>
              </a:spcBef>
            </a:pPr>
            <a:r>
              <a:rPr lang="ru-RU" sz="575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Ласточка</a:t>
            </a:r>
            <a:endParaRPr lang="en-US" sz="575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2F6732-D5D8-4538-94B9-CCAE0D9A8D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/>
        </p:blipFill>
        <p:spPr>
          <a:xfrm rot="21142589">
            <a:off x="2321620" y="4238504"/>
            <a:ext cx="4575012" cy="48443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F732C0-32C0-4E08-91AA-29F4C6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27778"/>
          <a:stretch/>
        </p:blipFill>
        <p:spPr>
          <a:xfrm rot="21180714">
            <a:off x="10543184" y="3835885"/>
            <a:ext cx="4961277" cy="37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0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262</Words>
  <Application>Microsoft Office PowerPoint</Application>
  <PresentationFormat>Произвольный</PresentationFormat>
  <Paragraphs>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Krabuler</vt:lpstr>
      <vt:lpstr>Arial</vt:lpstr>
      <vt:lpstr>Calibri</vt:lpstr>
      <vt:lpstr>Bahnschrift SemiLight Condensed</vt:lpstr>
      <vt:lpstr>Impact</vt:lpstr>
      <vt:lpstr>Handy Casual</vt:lpstr>
      <vt:lpstr>Franklin Gothic Demi Cond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46</cp:revision>
  <dcterms:created xsi:type="dcterms:W3CDTF">2006-08-16T00:00:00Z</dcterms:created>
  <dcterms:modified xsi:type="dcterms:W3CDTF">2025-02-20T04:07:02Z</dcterms:modified>
  <dc:identifier>DAGe68cLzwY</dc:identifier>
</cp:coreProperties>
</file>